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68" r:id="rId3"/>
    <p:sldId id="270" r:id="rId4"/>
    <p:sldId id="273" r:id="rId5"/>
    <p:sldId id="271" r:id="rId6"/>
    <p:sldId id="272" r:id="rId7"/>
    <p:sldId id="258" r:id="rId8"/>
    <p:sldId id="259" r:id="rId9"/>
    <p:sldId id="260" r:id="rId10"/>
    <p:sldId id="261" r:id="rId11"/>
    <p:sldId id="262" r:id="rId12"/>
    <p:sldId id="265" r:id="rId13"/>
    <p:sldId id="266" r:id="rId14"/>
    <p:sldId id="264" r:id="rId15"/>
    <p:sldId id="263" r:id="rId16"/>
    <p:sldId id="267" r:id="rId17"/>
    <p:sldId id="269"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780509-5ECB-41B1-809B-BA9C1FE6B5B8}" type="datetimeFigureOut">
              <a:rPr lang="en-GB" smtClean="0"/>
              <a:t>27/09/2025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91F3BF-13A6-4948-B137-97E2D010EE00}" type="slidenum">
              <a:rPr lang="en-GB" smtClean="0"/>
              <a:t>‹#›</a:t>
            </a:fld>
            <a:endParaRPr lang="en-GB"/>
          </a:p>
        </p:txBody>
      </p:sp>
    </p:spTree>
    <p:extLst>
      <p:ext uri="{BB962C8B-B14F-4D97-AF65-F5344CB8AC3E}">
        <p14:creationId xmlns:p14="http://schemas.microsoft.com/office/powerpoint/2010/main" val="2772650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9ABADD1-9357-4B59-8770-A7B1B4274876}" type="datetime1">
              <a:rPr lang="en-GB" smtClean="0"/>
              <a:t>27/09/2025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498009A-1808-46F7-BA64-F98A5FAC4951}" type="slidenum">
              <a:rPr lang="en-GB" smtClean="0"/>
              <a:t>‹#›</a:t>
            </a:fld>
            <a:endParaRPr lang="en-GB"/>
          </a:p>
        </p:txBody>
      </p:sp>
    </p:spTree>
    <p:extLst>
      <p:ext uri="{BB962C8B-B14F-4D97-AF65-F5344CB8AC3E}">
        <p14:creationId xmlns:p14="http://schemas.microsoft.com/office/powerpoint/2010/main" val="30053253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C83A4C7-DF47-4C59-BBF9-56D8DF5E491A}" type="datetime1">
              <a:rPr lang="en-GB" smtClean="0"/>
              <a:t>27/09/2025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498009A-1808-46F7-BA64-F98A5FAC4951}" type="slidenum">
              <a:rPr lang="en-GB" smtClean="0"/>
              <a:t>‹#›</a:t>
            </a:fld>
            <a:endParaRPr lang="en-GB"/>
          </a:p>
        </p:txBody>
      </p:sp>
    </p:spTree>
    <p:extLst>
      <p:ext uri="{BB962C8B-B14F-4D97-AF65-F5344CB8AC3E}">
        <p14:creationId xmlns:p14="http://schemas.microsoft.com/office/powerpoint/2010/main" val="1160857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C4116A-DEBC-439B-81C2-88F944351CF2}" type="datetime1">
              <a:rPr lang="en-GB" smtClean="0"/>
              <a:t>27/09/2025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498009A-1808-46F7-BA64-F98A5FAC4951}" type="slidenum">
              <a:rPr lang="en-GB" smtClean="0"/>
              <a:t>‹#›</a:t>
            </a:fld>
            <a:endParaRPr lang="en-GB"/>
          </a:p>
        </p:txBody>
      </p:sp>
    </p:spTree>
    <p:extLst>
      <p:ext uri="{BB962C8B-B14F-4D97-AF65-F5344CB8AC3E}">
        <p14:creationId xmlns:p14="http://schemas.microsoft.com/office/powerpoint/2010/main" val="26650673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0DFBEB0-730C-4670-98F4-388741109C12}" type="datetime1">
              <a:rPr lang="en-GB" smtClean="0"/>
              <a:t>27/09/2025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498009A-1808-46F7-BA64-F98A5FAC4951}" type="slidenum">
              <a:rPr lang="en-GB" smtClean="0"/>
              <a:t>‹#›</a:t>
            </a:fld>
            <a:endParaRPr lang="en-GB"/>
          </a:p>
        </p:txBody>
      </p:sp>
    </p:spTree>
    <p:extLst>
      <p:ext uri="{BB962C8B-B14F-4D97-AF65-F5344CB8AC3E}">
        <p14:creationId xmlns:p14="http://schemas.microsoft.com/office/powerpoint/2010/main" val="474962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C8B23E-8595-44B9-96CE-58D6C39C9F9F}" type="datetime1">
              <a:rPr lang="en-GB" smtClean="0"/>
              <a:t>27/09/2025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498009A-1808-46F7-BA64-F98A5FAC4951}" type="slidenum">
              <a:rPr lang="en-GB" smtClean="0"/>
              <a:t>‹#›</a:t>
            </a:fld>
            <a:endParaRPr lang="en-GB"/>
          </a:p>
        </p:txBody>
      </p:sp>
    </p:spTree>
    <p:extLst>
      <p:ext uri="{BB962C8B-B14F-4D97-AF65-F5344CB8AC3E}">
        <p14:creationId xmlns:p14="http://schemas.microsoft.com/office/powerpoint/2010/main" val="919374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2FA9D4B-E704-469E-A5ED-1F6641FE75DE}" type="datetime1">
              <a:rPr lang="en-GB" smtClean="0"/>
              <a:t>27/09/2025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498009A-1808-46F7-BA64-F98A5FAC4951}" type="slidenum">
              <a:rPr lang="en-GB" smtClean="0"/>
              <a:t>‹#›</a:t>
            </a:fld>
            <a:endParaRPr lang="en-GB"/>
          </a:p>
        </p:txBody>
      </p:sp>
    </p:spTree>
    <p:extLst>
      <p:ext uri="{BB962C8B-B14F-4D97-AF65-F5344CB8AC3E}">
        <p14:creationId xmlns:p14="http://schemas.microsoft.com/office/powerpoint/2010/main" val="2544691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188C42E-C7B3-430E-A42A-811FABE7F429}" type="datetime1">
              <a:rPr lang="en-GB" smtClean="0"/>
              <a:t>27/09/2025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498009A-1808-46F7-BA64-F98A5FAC4951}" type="slidenum">
              <a:rPr lang="en-GB" smtClean="0"/>
              <a:t>‹#›</a:t>
            </a:fld>
            <a:endParaRPr lang="en-GB"/>
          </a:p>
        </p:txBody>
      </p:sp>
    </p:spTree>
    <p:extLst>
      <p:ext uri="{BB962C8B-B14F-4D97-AF65-F5344CB8AC3E}">
        <p14:creationId xmlns:p14="http://schemas.microsoft.com/office/powerpoint/2010/main" val="16618121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F41DE73-8251-4CEC-B1E9-7A9D59B884C2}" type="datetime1">
              <a:rPr lang="en-GB" smtClean="0"/>
              <a:t>27/09/2025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498009A-1808-46F7-BA64-F98A5FAC4951}" type="slidenum">
              <a:rPr lang="en-GB" smtClean="0"/>
              <a:t>‹#›</a:t>
            </a:fld>
            <a:endParaRPr lang="en-GB"/>
          </a:p>
        </p:txBody>
      </p:sp>
    </p:spTree>
    <p:extLst>
      <p:ext uri="{BB962C8B-B14F-4D97-AF65-F5344CB8AC3E}">
        <p14:creationId xmlns:p14="http://schemas.microsoft.com/office/powerpoint/2010/main" val="2964661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4B0833-214F-404A-88EA-0305FA5DAD6A}" type="datetime1">
              <a:rPr lang="en-GB" smtClean="0"/>
              <a:t>27/09/2025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498009A-1808-46F7-BA64-F98A5FAC4951}" type="slidenum">
              <a:rPr lang="en-GB" smtClean="0"/>
              <a:t>‹#›</a:t>
            </a:fld>
            <a:endParaRPr lang="en-GB"/>
          </a:p>
        </p:txBody>
      </p:sp>
    </p:spTree>
    <p:extLst>
      <p:ext uri="{BB962C8B-B14F-4D97-AF65-F5344CB8AC3E}">
        <p14:creationId xmlns:p14="http://schemas.microsoft.com/office/powerpoint/2010/main" val="1582589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C10E2D-67E1-4380-899B-C26EF25C8401}" type="datetime1">
              <a:rPr lang="en-GB" smtClean="0"/>
              <a:t>27/09/2025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498009A-1808-46F7-BA64-F98A5FAC4951}" type="slidenum">
              <a:rPr lang="en-GB" smtClean="0"/>
              <a:t>‹#›</a:t>
            </a:fld>
            <a:endParaRPr lang="en-GB"/>
          </a:p>
        </p:txBody>
      </p:sp>
    </p:spTree>
    <p:extLst>
      <p:ext uri="{BB962C8B-B14F-4D97-AF65-F5344CB8AC3E}">
        <p14:creationId xmlns:p14="http://schemas.microsoft.com/office/powerpoint/2010/main" val="2871002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A172CD-52DC-4502-8EA8-005F2575D906}" type="datetime1">
              <a:rPr lang="en-GB" smtClean="0"/>
              <a:t>27/09/2025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498009A-1808-46F7-BA64-F98A5FAC4951}" type="slidenum">
              <a:rPr lang="en-GB" smtClean="0"/>
              <a:t>‹#›</a:t>
            </a:fld>
            <a:endParaRPr lang="en-GB"/>
          </a:p>
        </p:txBody>
      </p:sp>
    </p:spTree>
    <p:extLst>
      <p:ext uri="{BB962C8B-B14F-4D97-AF65-F5344CB8AC3E}">
        <p14:creationId xmlns:p14="http://schemas.microsoft.com/office/powerpoint/2010/main" val="4261648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07ACE3-7105-4006-8080-B8A25831E08B}" type="datetime1">
              <a:rPr lang="en-GB" smtClean="0"/>
              <a:t>27/09/2025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98009A-1808-46F7-BA64-F98A5FAC4951}" type="slidenum">
              <a:rPr lang="en-GB" smtClean="0"/>
              <a:t>‹#›</a:t>
            </a:fld>
            <a:endParaRPr lang="en-GB"/>
          </a:p>
        </p:txBody>
      </p:sp>
    </p:spTree>
    <p:extLst>
      <p:ext uri="{BB962C8B-B14F-4D97-AF65-F5344CB8AC3E}">
        <p14:creationId xmlns:p14="http://schemas.microsoft.com/office/powerpoint/2010/main" val="18650133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accent2">
              <a:lumMod val="40000"/>
              <a:lumOff val="60000"/>
            </a:schemeClr>
          </a:solidFill>
        </p:spPr>
        <p:txBody>
          <a:bodyPr>
            <a:normAutofit/>
          </a:bodyPr>
          <a:lstStyle/>
          <a:p>
            <a:r>
              <a:rPr lang="en-GB" sz="3200" dirty="0" smtClean="0"/>
              <a:t>From financial statements &amp; business models to values</a:t>
            </a:r>
            <a:endParaRPr lang="en-GB" sz="3200" dirty="0"/>
          </a:p>
        </p:txBody>
      </p:sp>
      <p:sp>
        <p:nvSpPr>
          <p:cNvPr id="5" name="Content Placeholder 4"/>
          <p:cNvSpPr>
            <a:spLocks noGrp="1"/>
          </p:cNvSpPr>
          <p:nvPr>
            <p:ph idx="1"/>
          </p:nvPr>
        </p:nvSpPr>
        <p:spPr>
          <a:xfrm>
            <a:off x="457200" y="1600200"/>
            <a:ext cx="8435280" cy="4525963"/>
          </a:xfrm>
          <a:solidFill>
            <a:schemeClr val="accent3">
              <a:lumMod val="40000"/>
              <a:lumOff val="60000"/>
            </a:schemeClr>
          </a:solidFill>
        </p:spPr>
        <p:txBody>
          <a:bodyPr/>
          <a:lstStyle/>
          <a:p>
            <a:pPr marL="0" indent="0">
              <a:buNone/>
            </a:pPr>
            <a:endParaRPr lang="en-GB" dirty="0" smtClean="0"/>
          </a:p>
          <a:p>
            <a:pPr marL="0" indent="0">
              <a:buNone/>
            </a:pPr>
            <a:endParaRPr lang="en-GB" dirty="0"/>
          </a:p>
          <a:p>
            <a:pPr marL="0" indent="0">
              <a:buNone/>
            </a:pPr>
            <a:r>
              <a:rPr lang="en-GB" dirty="0" smtClean="0"/>
              <a:t>Presentation by George </a:t>
            </a:r>
            <a:r>
              <a:rPr lang="en-GB" dirty="0" err="1" smtClean="0"/>
              <a:t>Koumis</a:t>
            </a:r>
            <a:r>
              <a:rPr lang="en-GB" dirty="0" smtClean="0"/>
              <a:t> MBA, FCCA,CEFA</a:t>
            </a:r>
          </a:p>
          <a:p>
            <a:pPr marL="0" indent="0" algn="ctr">
              <a:buNone/>
            </a:pPr>
            <a:endParaRPr lang="en-GB" dirty="0"/>
          </a:p>
          <a:p>
            <a:pPr marL="0" indent="0" algn="ctr">
              <a:buNone/>
            </a:pPr>
            <a:r>
              <a:rPr lang="en-GB" dirty="0" smtClean="0"/>
              <a:t>Association of Greek </a:t>
            </a:r>
            <a:r>
              <a:rPr lang="en-GB" dirty="0" err="1" smtClean="0"/>
              <a:t>Valuers</a:t>
            </a:r>
            <a:r>
              <a:rPr lang="en-GB" dirty="0" smtClean="0"/>
              <a:t> </a:t>
            </a:r>
          </a:p>
          <a:p>
            <a:pPr marL="0" indent="0" algn="ctr">
              <a:buNone/>
            </a:pPr>
            <a:r>
              <a:rPr lang="en-GB" dirty="0" smtClean="0"/>
              <a:t>Thessaloniki, 2 October 2025 </a:t>
            </a:r>
          </a:p>
        </p:txBody>
      </p:sp>
      <p:sp>
        <p:nvSpPr>
          <p:cNvPr id="6" name="Footer Placeholder 5"/>
          <p:cNvSpPr>
            <a:spLocks noGrp="1"/>
          </p:cNvSpPr>
          <p:nvPr>
            <p:ph type="ftr" sz="quarter" idx="11"/>
          </p:nvPr>
        </p:nvSpPr>
        <p:spPr/>
        <p:txBody>
          <a:bodyPr/>
          <a:lstStyle/>
          <a:p>
            <a:pPr lvl="0"/>
            <a:r>
              <a:rPr lang="en-GB" dirty="0">
                <a:solidFill>
                  <a:prstClr val="black">
                    <a:tint val="75000"/>
                  </a:prstClr>
                </a:solidFill>
              </a:rPr>
              <a:t>AVAG SEMINAR </a:t>
            </a:r>
            <a:r>
              <a:rPr lang="en-GB" dirty="0" smtClean="0">
                <a:solidFill>
                  <a:prstClr val="black">
                    <a:tint val="75000"/>
                  </a:prstClr>
                </a:solidFill>
              </a:rPr>
              <a:t>2/10/2025</a:t>
            </a:r>
            <a:endParaRPr lang="en-GB" dirty="0">
              <a:solidFill>
                <a:prstClr val="black">
                  <a:tint val="75000"/>
                </a:prstClr>
              </a:solidFill>
            </a:endParaRPr>
          </a:p>
          <a:p>
            <a:endParaRPr lang="en-GB" dirty="0"/>
          </a:p>
        </p:txBody>
      </p:sp>
      <p:sp>
        <p:nvSpPr>
          <p:cNvPr id="7" name="Slide Number Placeholder 6"/>
          <p:cNvSpPr>
            <a:spLocks noGrp="1"/>
          </p:cNvSpPr>
          <p:nvPr>
            <p:ph type="sldNum" sz="quarter" idx="12"/>
          </p:nvPr>
        </p:nvSpPr>
        <p:spPr/>
        <p:txBody>
          <a:bodyPr/>
          <a:lstStyle/>
          <a:p>
            <a:fld id="{F498009A-1808-46F7-BA64-F98A5FAC4951}" type="slidenum">
              <a:rPr lang="en-GB" smtClean="0"/>
              <a:t>1</a:t>
            </a:fld>
            <a:endParaRPr lang="en-GB"/>
          </a:p>
        </p:txBody>
      </p:sp>
    </p:spTree>
    <p:extLst>
      <p:ext uri="{BB962C8B-B14F-4D97-AF65-F5344CB8AC3E}">
        <p14:creationId xmlns:p14="http://schemas.microsoft.com/office/powerpoint/2010/main" val="38217061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accent2">
              <a:lumMod val="40000"/>
              <a:lumOff val="60000"/>
            </a:schemeClr>
          </a:solidFill>
        </p:spPr>
        <p:txBody>
          <a:bodyPr>
            <a:normAutofit/>
          </a:bodyPr>
          <a:lstStyle/>
          <a:p>
            <a:r>
              <a:rPr lang="en-GB" dirty="0" smtClean="0"/>
              <a:t>WACC component A Cost of Equity</a:t>
            </a:r>
            <a:endParaRPr lang="en-GB" dirty="0"/>
          </a:p>
        </p:txBody>
      </p:sp>
      <p:sp>
        <p:nvSpPr>
          <p:cNvPr id="5" name="Content Placeholder 4"/>
          <p:cNvSpPr>
            <a:spLocks noGrp="1"/>
          </p:cNvSpPr>
          <p:nvPr>
            <p:ph idx="1"/>
          </p:nvPr>
        </p:nvSpPr>
        <p:spPr>
          <a:solidFill>
            <a:schemeClr val="accent3">
              <a:lumMod val="40000"/>
              <a:lumOff val="60000"/>
            </a:schemeClr>
          </a:solidFill>
        </p:spPr>
        <p:txBody>
          <a:bodyPr>
            <a:normAutofit/>
          </a:bodyPr>
          <a:lstStyle/>
          <a:p>
            <a:pPr marL="0" indent="0">
              <a:buNone/>
            </a:pPr>
            <a:r>
              <a:rPr lang="en-GB" sz="2800" b="1" i="0" u="none" strike="noStrike" baseline="0" dirty="0" smtClean="0">
                <a:solidFill>
                  <a:srgbClr val="000000"/>
                </a:solidFill>
              </a:rPr>
              <a:t>2. Calculate the average beta for the industry. </a:t>
            </a:r>
            <a:endParaRPr lang="en-GB" sz="2800" b="1" i="0" u="none" strike="noStrike" baseline="0" dirty="0" smtClean="0">
              <a:solidFill>
                <a:srgbClr val="000000"/>
              </a:solidFill>
            </a:endParaRPr>
          </a:p>
          <a:p>
            <a:pPr marL="0" indent="0" algn="just">
              <a:buNone/>
            </a:pPr>
            <a:r>
              <a:rPr lang="en-GB" sz="2800" b="0" i="0" u="none" strike="noStrike" baseline="0" dirty="0" smtClean="0">
                <a:solidFill>
                  <a:srgbClr val="000000"/>
                </a:solidFill>
              </a:rPr>
              <a:t>The </a:t>
            </a:r>
            <a:r>
              <a:rPr lang="en-GB" sz="2800" b="0" i="0" u="none" strike="noStrike" baseline="0" dirty="0" smtClean="0">
                <a:solidFill>
                  <a:srgbClr val="000000"/>
                </a:solidFill>
              </a:rPr>
              <a:t>trick here is defining the industry. Ideally, it is a group of companies with similar business risk because they are exposed to the same markets, create comparable products, and deal with similar customers. The average can be weighted by market capitalization, and calculating the median helps check for potential outliers that might distort the average.  </a:t>
            </a:r>
            <a:endParaRPr lang="en-GB" sz="2800" dirty="0" smtClean="0"/>
          </a:p>
        </p:txBody>
      </p:sp>
      <p:sp>
        <p:nvSpPr>
          <p:cNvPr id="2" name="Footer Placeholder 1"/>
          <p:cNvSpPr>
            <a:spLocks noGrp="1"/>
          </p:cNvSpPr>
          <p:nvPr>
            <p:ph type="ftr" sz="quarter" idx="11"/>
          </p:nvPr>
        </p:nvSpPr>
        <p:spPr/>
        <p:txBody>
          <a:bodyPr/>
          <a:lstStyle/>
          <a:p>
            <a:pPr lvl="0"/>
            <a:r>
              <a:rPr lang="en-GB" dirty="0">
                <a:solidFill>
                  <a:prstClr val="black">
                    <a:tint val="75000"/>
                  </a:prstClr>
                </a:solidFill>
              </a:rPr>
              <a:t>AVAG SEMINAR </a:t>
            </a:r>
            <a:r>
              <a:rPr lang="en-GB" dirty="0" smtClean="0">
                <a:solidFill>
                  <a:prstClr val="black">
                    <a:tint val="75000"/>
                  </a:prstClr>
                </a:solidFill>
              </a:rPr>
              <a:t>2/10/2025</a:t>
            </a:r>
            <a:endParaRPr lang="en-GB" dirty="0">
              <a:solidFill>
                <a:prstClr val="black">
                  <a:tint val="75000"/>
                </a:prstClr>
              </a:solidFill>
            </a:endParaRPr>
          </a:p>
        </p:txBody>
      </p:sp>
      <p:sp>
        <p:nvSpPr>
          <p:cNvPr id="3" name="Slide Number Placeholder 2"/>
          <p:cNvSpPr>
            <a:spLocks noGrp="1"/>
          </p:cNvSpPr>
          <p:nvPr>
            <p:ph type="sldNum" sz="quarter" idx="12"/>
          </p:nvPr>
        </p:nvSpPr>
        <p:spPr/>
        <p:txBody>
          <a:bodyPr/>
          <a:lstStyle/>
          <a:p>
            <a:fld id="{F498009A-1808-46F7-BA64-F98A5FAC4951}" type="slidenum">
              <a:rPr lang="en-GB" smtClean="0"/>
              <a:t>10</a:t>
            </a:fld>
            <a:endParaRPr lang="en-GB"/>
          </a:p>
        </p:txBody>
      </p:sp>
    </p:spTree>
    <p:extLst>
      <p:ext uri="{BB962C8B-B14F-4D97-AF65-F5344CB8AC3E}">
        <p14:creationId xmlns:p14="http://schemas.microsoft.com/office/powerpoint/2010/main" val="31328983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accent2">
              <a:lumMod val="40000"/>
              <a:lumOff val="60000"/>
            </a:schemeClr>
          </a:solidFill>
        </p:spPr>
        <p:txBody>
          <a:bodyPr>
            <a:normAutofit/>
          </a:bodyPr>
          <a:lstStyle/>
          <a:p>
            <a:r>
              <a:rPr lang="en-GB" dirty="0" smtClean="0"/>
              <a:t>WACC component A Cost of Equity</a:t>
            </a:r>
            <a:endParaRPr lang="en-GB" dirty="0"/>
          </a:p>
        </p:txBody>
      </p:sp>
      <p:sp>
        <p:nvSpPr>
          <p:cNvPr id="5" name="Content Placeholder 4"/>
          <p:cNvSpPr>
            <a:spLocks noGrp="1"/>
          </p:cNvSpPr>
          <p:nvPr>
            <p:ph idx="1"/>
          </p:nvPr>
        </p:nvSpPr>
        <p:spPr>
          <a:solidFill>
            <a:schemeClr val="accent3">
              <a:lumMod val="40000"/>
              <a:lumOff val="60000"/>
            </a:schemeClr>
          </a:solidFill>
        </p:spPr>
        <p:txBody>
          <a:bodyPr>
            <a:normAutofit/>
          </a:bodyPr>
          <a:lstStyle/>
          <a:p>
            <a:pPr marL="0" indent="0">
              <a:buNone/>
            </a:pPr>
            <a:r>
              <a:rPr lang="en-GB" sz="2800" b="1" i="0" u="none" strike="noStrike" baseline="0" dirty="0" smtClean="0">
                <a:solidFill>
                  <a:srgbClr val="000000"/>
                </a:solidFill>
              </a:rPr>
              <a:t>3. </a:t>
            </a:r>
            <a:r>
              <a:rPr lang="en-GB" sz="2800" b="1" i="0" u="none" strike="noStrike" baseline="0" dirty="0" smtClean="0">
                <a:solidFill>
                  <a:srgbClr val="000000"/>
                </a:solidFill>
              </a:rPr>
              <a:t>Re-lever </a:t>
            </a:r>
            <a:r>
              <a:rPr lang="en-GB" sz="2800" b="1" i="0" u="none" strike="noStrike" baseline="0" dirty="0" smtClean="0">
                <a:solidFill>
                  <a:srgbClr val="000000"/>
                </a:solidFill>
              </a:rPr>
              <a:t>the beta for the specific company. </a:t>
            </a:r>
            <a:endParaRPr lang="en-GB" sz="2800" b="1" i="0" u="none" strike="noStrike" baseline="0" dirty="0" smtClean="0">
              <a:solidFill>
                <a:srgbClr val="000000"/>
              </a:solidFill>
            </a:endParaRPr>
          </a:p>
          <a:p>
            <a:pPr marL="0" indent="0" algn="just">
              <a:buNone/>
            </a:pPr>
            <a:r>
              <a:rPr lang="en-GB" sz="2800" b="0" i="0" u="none" strike="noStrike" baseline="0" dirty="0" smtClean="0">
                <a:solidFill>
                  <a:srgbClr val="000000"/>
                </a:solidFill>
              </a:rPr>
              <a:t>Un-levering </a:t>
            </a:r>
            <a:r>
              <a:rPr lang="en-GB" sz="2800" b="0" i="0" u="none" strike="noStrike" baseline="0" dirty="0" smtClean="0">
                <a:solidFill>
                  <a:srgbClr val="000000"/>
                </a:solidFill>
              </a:rPr>
              <a:t>the beta isolates business risk, which is considered uniform for companies within the same industry. We must now reintroduce financial risk, which can vary for companies within the same industry. Financial risk is estimated using a company’s expected long-term capital structure. </a:t>
            </a:r>
          </a:p>
          <a:p>
            <a:pPr marL="0" indent="0">
              <a:buNone/>
            </a:pPr>
            <a:r>
              <a:rPr lang="en-GB" sz="2800" b="0" i="0" u="none" strike="noStrike" baseline="0" dirty="0" smtClean="0">
                <a:solidFill>
                  <a:srgbClr val="000000"/>
                </a:solidFill>
              </a:rPr>
              <a:t>	The formula to </a:t>
            </a:r>
            <a:r>
              <a:rPr lang="en-GB" sz="2800" b="0" i="0" u="none" strike="noStrike" baseline="0" dirty="0" smtClean="0">
                <a:solidFill>
                  <a:srgbClr val="000000"/>
                </a:solidFill>
              </a:rPr>
              <a:t>re-lever </a:t>
            </a:r>
            <a:r>
              <a:rPr lang="en-GB" sz="2800" b="0" i="0" u="none" strike="noStrike" baseline="0" dirty="0" smtClean="0">
                <a:solidFill>
                  <a:srgbClr val="000000"/>
                </a:solidFill>
              </a:rPr>
              <a:t>the beta is: </a:t>
            </a:r>
          </a:p>
          <a:p>
            <a:pPr marL="0" indent="0">
              <a:buNone/>
            </a:pPr>
            <a:r>
              <a:rPr lang="de-DE" sz="2800" b="0" i="0" u="none" strike="noStrike" baseline="0" dirty="0" smtClean="0">
                <a:solidFill>
                  <a:srgbClr val="000000"/>
                </a:solidFill>
              </a:rPr>
              <a:t>		βL = βU </a:t>
            </a:r>
            <a:r>
              <a:rPr lang="en-GB" sz="2800" dirty="0">
                <a:solidFill>
                  <a:srgbClr val="000000"/>
                </a:solidFill>
              </a:rPr>
              <a:t>x</a:t>
            </a:r>
            <a:r>
              <a:rPr lang="de-DE" sz="2800" b="0" i="0" u="none" strike="noStrike" baseline="0" dirty="0" smtClean="0">
                <a:solidFill>
                  <a:srgbClr val="000000"/>
                </a:solidFill>
              </a:rPr>
              <a:t> [1 + (1 – T) D/E] </a:t>
            </a:r>
            <a:endParaRPr lang="en-GB" sz="2800" dirty="0" smtClean="0"/>
          </a:p>
        </p:txBody>
      </p:sp>
      <p:sp>
        <p:nvSpPr>
          <p:cNvPr id="2" name="Footer Placeholder 1"/>
          <p:cNvSpPr>
            <a:spLocks noGrp="1"/>
          </p:cNvSpPr>
          <p:nvPr>
            <p:ph type="ftr" sz="quarter" idx="11"/>
          </p:nvPr>
        </p:nvSpPr>
        <p:spPr/>
        <p:txBody>
          <a:bodyPr/>
          <a:lstStyle/>
          <a:p>
            <a:pPr lvl="0"/>
            <a:r>
              <a:rPr lang="en-GB" dirty="0">
                <a:solidFill>
                  <a:prstClr val="black">
                    <a:tint val="75000"/>
                  </a:prstClr>
                </a:solidFill>
              </a:rPr>
              <a:t>AVAG SEMINAR </a:t>
            </a:r>
            <a:r>
              <a:rPr lang="en-GB" dirty="0" smtClean="0">
                <a:solidFill>
                  <a:prstClr val="black">
                    <a:tint val="75000"/>
                  </a:prstClr>
                </a:solidFill>
              </a:rPr>
              <a:t>2/10/2025</a:t>
            </a:r>
            <a:endParaRPr lang="en-GB" dirty="0">
              <a:solidFill>
                <a:prstClr val="black">
                  <a:tint val="75000"/>
                </a:prstClr>
              </a:solidFill>
            </a:endParaRPr>
          </a:p>
          <a:p>
            <a:endParaRPr lang="en-GB" dirty="0"/>
          </a:p>
        </p:txBody>
      </p:sp>
      <p:sp>
        <p:nvSpPr>
          <p:cNvPr id="3" name="Slide Number Placeholder 2"/>
          <p:cNvSpPr>
            <a:spLocks noGrp="1"/>
          </p:cNvSpPr>
          <p:nvPr>
            <p:ph type="sldNum" sz="quarter" idx="12"/>
          </p:nvPr>
        </p:nvSpPr>
        <p:spPr/>
        <p:txBody>
          <a:bodyPr/>
          <a:lstStyle/>
          <a:p>
            <a:fld id="{F498009A-1808-46F7-BA64-F98A5FAC4951}" type="slidenum">
              <a:rPr lang="en-GB" smtClean="0"/>
              <a:t>11</a:t>
            </a:fld>
            <a:endParaRPr lang="en-GB"/>
          </a:p>
        </p:txBody>
      </p:sp>
    </p:spTree>
    <p:extLst>
      <p:ext uri="{BB962C8B-B14F-4D97-AF65-F5344CB8AC3E}">
        <p14:creationId xmlns:p14="http://schemas.microsoft.com/office/powerpoint/2010/main" val="21202746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accent2">
              <a:lumMod val="40000"/>
              <a:lumOff val="60000"/>
            </a:schemeClr>
          </a:solidFill>
        </p:spPr>
        <p:txBody>
          <a:bodyPr>
            <a:normAutofit/>
          </a:bodyPr>
          <a:lstStyle/>
          <a:p>
            <a:r>
              <a:rPr lang="en-GB" dirty="0" smtClean="0"/>
              <a:t>WACC </a:t>
            </a:r>
            <a:r>
              <a:rPr lang="en-GB" dirty="0" smtClean="0"/>
              <a:t>component: </a:t>
            </a:r>
            <a:r>
              <a:rPr lang="en-GB" dirty="0" smtClean="0"/>
              <a:t>Sources of Beta</a:t>
            </a:r>
            <a:endParaRPr lang="en-GB" dirty="0"/>
          </a:p>
        </p:txBody>
      </p:sp>
      <p:sp>
        <p:nvSpPr>
          <p:cNvPr id="5" name="Content Placeholder 4"/>
          <p:cNvSpPr>
            <a:spLocks noGrp="1"/>
          </p:cNvSpPr>
          <p:nvPr>
            <p:ph idx="1"/>
          </p:nvPr>
        </p:nvSpPr>
        <p:spPr>
          <a:solidFill>
            <a:schemeClr val="accent3">
              <a:lumMod val="40000"/>
              <a:lumOff val="60000"/>
            </a:schemeClr>
          </a:solidFill>
        </p:spPr>
        <p:txBody>
          <a:bodyPr>
            <a:noAutofit/>
          </a:bodyPr>
          <a:lstStyle/>
          <a:p>
            <a:pPr marL="0" indent="0" algn="just">
              <a:buNone/>
            </a:pPr>
            <a:r>
              <a:rPr lang="en-GB" sz="2800" b="0" i="0" u="none" strike="noStrike" baseline="0" dirty="0" smtClean="0"/>
              <a:t>There are a variety of sources available for obtaining the beta coefficient for a particular company.</a:t>
            </a:r>
          </a:p>
          <a:p>
            <a:pPr marL="0" indent="0" algn="just">
              <a:buNone/>
            </a:pPr>
            <a:r>
              <a:rPr lang="en-GB" sz="2800" b="0" i="0" u="none" strike="noStrike" baseline="0" dirty="0" smtClean="0"/>
              <a:t>	- </a:t>
            </a:r>
            <a:r>
              <a:rPr lang="en-GB" sz="2800" b="1" i="0" u="none" strike="noStrike" baseline="0" dirty="0" smtClean="0"/>
              <a:t>Yahoo</a:t>
            </a:r>
            <a:r>
              <a:rPr lang="en-GB" sz="2800" b="0" i="0" u="none" strike="noStrike" baseline="0" dirty="0" smtClean="0"/>
              <a:t>. Yahoo offers free beta estimates 	through its Company Profile service.</a:t>
            </a:r>
          </a:p>
          <a:p>
            <a:pPr marL="0" indent="0" algn="just">
              <a:buNone/>
            </a:pPr>
            <a:r>
              <a:rPr lang="en-GB" sz="2800" b="0" i="0" u="none" strike="noStrike" baseline="0" dirty="0" smtClean="0"/>
              <a:t>	- </a:t>
            </a:r>
            <a:r>
              <a:rPr lang="en-GB" sz="2800" b="1" i="0" u="none" strike="noStrike" baseline="0" dirty="0" smtClean="0"/>
              <a:t>Bloomberg</a:t>
            </a:r>
            <a:r>
              <a:rPr lang="en-GB" sz="2800" b="0" i="0" u="none" strike="noStrike" baseline="0" dirty="0" smtClean="0"/>
              <a:t>. Free beta estimates from 	Bloomberg </a:t>
            </a:r>
          </a:p>
          <a:p>
            <a:pPr marL="0" indent="0" algn="just">
              <a:buNone/>
            </a:pPr>
            <a:r>
              <a:rPr lang="en-GB" sz="2800" b="0" i="0" u="none" strike="noStrike" baseline="0" dirty="0" smtClean="0"/>
              <a:t>	- </a:t>
            </a:r>
            <a:r>
              <a:rPr lang="en-GB" sz="2800" b="1" i="0" u="none" strike="noStrike" baseline="0" dirty="0" smtClean="0"/>
              <a:t>Damodaran.com</a:t>
            </a:r>
            <a:r>
              <a:rPr lang="en-GB" sz="2800" b="0" i="0" u="none" strike="noStrike" baseline="0" dirty="0" smtClean="0"/>
              <a:t> for industry betas - 	helpful for 	private companies and 	emerging 	markets</a:t>
            </a:r>
            <a:endParaRPr lang="en-GB" sz="2800" dirty="0" smtClean="0"/>
          </a:p>
        </p:txBody>
      </p:sp>
      <p:sp>
        <p:nvSpPr>
          <p:cNvPr id="2" name="Footer Placeholder 1"/>
          <p:cNvSpPr>
            <a:spLocks noGrp="1"/>
          </p:cNvSpPr>
          <p:nvPr>
            <p:ph type="ftr" sz="quarter" idx="11"/>
          </p:nvPr>
        </p:nvSpPr>
        <p:spPr/>
        <p:txBody>
          <a:bodyPr/>
          <a:lstStyle/>
          <a:p>
            <a:pPr lvl="0"/>
            <a:r>
              <a:rPr lang="en-GB" dirty="0">
                <a:solidFill>
                  <a:prstClr val="black">
                    <a:tint val="75000"/>
                  </a:prstClr>
                </a:solidFill>
              </a:rPr>
              <a:t>AVAG SEMINAR </a:t>
            </a:r>
            <a:r>
              <a:rPr lang="en-GB" dirty="0" smtClean="0">
                <a:solidFill>
                  <a:prstClr val="black">
                    <a:tint val="75000"/>
                  </a:prstClr>
                </a:solidFill>
              </a:rPr>
              <a:t>2/10/2025</a:t>
            </a:r>
            <a:endParaRPr lang="en-GB" dirty="0">
              <a:solidFill>
                <a:prstClr val="black">
                  <a:tint val="75000"/>
                </a:prstClr>
              </a:solidFill>
            </a:endParaRPr>
          </a:p>
          <a:p>
            <a:endParaRPr lang="en-GB" dirty="0"/>
          </a:p>
        </p:txBody>
      </p:sp>
      <p:sp>
        <p:nvSpPr>
          <p:cNvPr id="3" name="Slide Number Placeholder 2"/>
          <p:cNvSpPr>
            <a:spLocks noGrp="1"/>
          </p:cNvSpPr>
          <p:nvPr>
            <p:ph type="sldNum" sz="quarter" idx="12"/>
          </p:nvPr>
        </p:nvSpPr>
        <p:spPr/>
        <p:txBody>
          <a:bodyPr/>
          <a:lstStyle/>
          <a:p>
            <a:fld id="{F498009A-1808-46F7-BA64-F98A5FAC4951}" type="slidenum">
              <a:rPr lang="en-GB" smtClean="0"/>
              <a:t>12</a:t>
            </a:fld>
            <a:endParaRPr lang="en-GB"/>
          </a:p>
        </p:txBody>
      </p:sp>
    </p:spTree>
    <p:extLst>
      <p:ext uri="{BB962C8B-B14F-4D97-AF65-F5344CB8AC3E}">
        <p14:creationId xmlns:p14="http://schemas.microsoft.com/office/powerpoint/2010/main" val="29044736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1520" y="274638"/>
            <a:ext cx="8640960" cy="1143000"/>
          </a:xfrm>
          <a:solidFill>
            <a:schemeClr val="accent2">
              <a:lumMod val="40000"/>
              <a:lumOff val="60000"/>
            </a:schemeClr>
          </a:solidFill>
        </p:spPr>
        <p:txBody>
          <a:bodyPr>
            <a:normAutofit fontScale="90000"/>
          </a:bodyPr>
          <a:lstStyle/>
          <a:p>
            <a:r>
              <a:rPr lang="en-GB" dirty="0" smtClean="0"/>
              <a:t>WACC component Equity Risk Premium</a:t>
            </a:r>
            <a:endParaRPr lang="en-GB" dirty="0"/>
          </a:p>
        </p:txBody>
      </p:sp>
      <p:sp>
        <p:nvSpPr>
          <p:cNvPr id="5" name="Content Placeholder 4"/>
          <p:cNvSpPr>
            <a:spLocks noGrp="1"/>
          </p:cNvSpPr>
          <p:nvPr>
            <p:ph idx="1"/>
          </p:nvPr>
        </p:nvSpPr>
        <p:spPr>
          <a:xfrm>
            <a:off x="251520" y="1600200"/>
            <a:ext cx="8640960" cy="4525963"/>
          </a:xfrm>
          <a:solidFill>
            <a:schemeClr val="accent3">
              <a:lumMod val="40000"/>
              <a:lumOff val="60000"/>
            </a:schemeClr>
          </a:solidFill>
        </p:spPr>
        <p:txBody>
          <a:bodyPr>
            <a:normAutofit fontScale="92500"/>
          </a:bodyPr>
          <a:lstStyle/>
          <a:p>
            <a:pPr lvl="0"/>
            <a:r>
              <a:rPr lang="en-GB" sz="2800" dirty="0"/>
              <a:t>Expected return = </a:t>
            </a:r>
          </a:p>
          <a:p>
            <a:pPr marL="0" lvl="0" indent="0">
              <a:buNone/>
            </a:pPr>
            <a:r>
              <a:rPr lang="en-GB" sz="2800" dirty="0" smtClean="0"/>
              <a:t>Risk-free rate </a:t>
            </a:r>
            <a:r>
              <a:rPr lang="en-GB" sz="2800" dirty="0"/>
              <a:t>+ β x </a:t>
            </a:r>
            <a:r>
              <a:rPr lang="en-GB" sz="2800" b="1" dirty="0"/>
              <a:t>ERP</a:t>
            </a:r>
            <a:r>
              <a:rPr lang="en-GB" sz="2800" dirty="0"/>
              <a:t> (Market return – Risk-free rate) </a:t>
            </a:r>
          </a:p>
          <a:p>
            <a:r>
              <a:rPr lang="en-GB" sz="2800" b="1" i="0" u="none" strike="noStrike" baseline="0" dirty="0" smtClean="0"/>
              <a:t>Ibbotson Associates</a:t>
            </a:r>
            <a:r>
              <a:rPr lang="en-GB" sz="2800" b="0" i="0" u="none" strike="noStrike" baseline="0" dirty="0" smtClean="0"/>
              <a:t>. Ibbotson sells a report on historical risk </a:t>
            </a:r>
            <a:r>
              <a:rPr lang="en-GB" sz="2800" b="0" i="0" u="none" strike="noStrike" baseline="0" dirty="0" err="1" smtClean="0"/>
              <a:t>premia</a:t>
            </a:r>
            <a:r>
              <a:rPr lang="en-GB" sz="2800" b="0" i="0" u="none" strike="noStrike" baseline="0" dirty="0" smtClean="0"/>
              <a:t> over time on its website. The</a:t>
            </a:r>
            <a:r>
              <a:rPr lang="en-GB" sz="2800" b="0" i="0" u="none" strike="noStrike" dirty="0" smtClean="0"/>
              <a:t> </a:t>
            </a:r>
            <a:r>
              <a:rPr lang="en-GB" sz="2800" b="0" i="0" u="none" strike="noStrike" baseline="0" dirty="0" smtClean="0"/>
              <a:t>report can be purchased.</a:t>
            </a:r>
          </a:p>
          <a:p>
            <a:r>
              <a:rPr lang="en-GB" sz="2800" b="1" i="0" u="none" strike="noStrike" baseline="0" dirty="0" err="1" smtClean="0"/>
              <a:t>Aswath</a:t>
            </a:r>
            <a:r>
              <a:rPr lang="en-GB" sz="2800" b="1" i="0" u="none" strike="noStrike" baseline="0" dirty="0" smtClean="0"/>
              <a:t> </a:t>
            </a:r>
            <a:r>
              <a:rPr lang="en-GB" sz="2800" b="1" i="0" u="none" strike="noStrike" baseline="0" dirty="0" err="1" smtClean="0"/>
              <a:t>Damodaran</a:t>
            </a:r>
            <a:r>
              <a:rPr lang="en-GB" sz="2800" b="0" i="0" u="none" strike="noStrike" baseline="0" dirty="0" smtClean="0"/>
              <a:t>. Valuation expert Professor </a:t>
            </a:r>
            <a:r>
              <a:rPr lang="en-GB" sz="2800" b="0" i="0" u="none" strike="noStrike" baseline="0" dirty="0" err="1" smtClean="0"/>
              <a:t>Damodaran</a:t>
            </a:r>
            <a:r>
              <a:rPr lang="en-GB" sz="2800" b="0" i="0" u="none" strike="noStrike" baseline="0" dirty="0" smtClean="0"/>
              <a:t> of NYU's Stern School of Business has published data on equity risk </a:t>
            </a:r>
            <a:r>
              <a:rPr lang="en-GB" sz="2800" b="0" i="0" u="none" strike="noStrike" baseline="0" dirty="0" err="1" smtClean="0"/>
              <a:t>premia</a:t>
            </a:r>
            <a:r>
              <a:rPr lang="en-GB" sz="2800" b="0" i="0" u="none" strike="noStrike" baseline="0" dirty="0" smtClean="0"/>
              <a:t> that can be downloaded free of charge.</a:t>
            </a:r>
          </a:p>
          <a:p>
            <a:r>
              <a:rPr lang="en-GB" sz="2800" b="1" dirty="0" smtClean="0"/>
              <a:t>Statista.com</a:t>
            </a:r>
            <a:r>
              <a:rPr lang="en-GB" sz="2800" dirty="0" smtClean="0"/>
              <a:t> Average Market Risk Premium used in Greece (annual data)</a:t>
            </a:r>
          </a:p>
        </p:txBody>
      </p:sp>
      <p:sp>
        <p:nvSpPr>
          <p:cNvPr id="2" name="Footer Placeholder 1"/>
          <p:cNvSpPr>
            <a:spLocks noGrp="1"/>
          </p:cNvSpPr>
          <p:nvPr>
            <p:ph type="ftr" sz="quarter" idx="11"/>
          </p:nvPr>
        </p:nvSpPr>
        <p:spPr/>
        <p:txBody>
          <a:bodyPr/>
          <a:lstStyle/>
          <a:p>
            <a:pPr lvl="0"/>
            <a:r>
              <a:rPr lang="en-GB" dirty="0">
                <a:solidFill>
                  <a:prstClr val="black">
                    <a:tint val="75000"/>
                  </a:prstClr>
                </a:solidFill>
              </a:rPr>
              <a:t>AVAG SEMINAR </a:t>
            </a:r>
            <a:r>
              <a:rPr lang="en-GB" dirty="0" smtClean="0">
                <a:solidFill>
                  <a:prstClr val="black">
                    <a:tint val="75000"/>
                  </a:prstClr>
                </a:solidFill>
              </a:rPr>
              <a:t>2/10/2025</a:t>
            </a:r>
            <a:endParaRPr lang="en-GB" dirty="0">
              <a:solidFill>
                <a:prstClr val="black">
                  <a:tint val="75000"/>
                </a:prstClr>
              </a:solidFill>
            </a:endParaRPr>
          </a:p>
          <a:p>
            <a:endParaRPr lang="en-GB" dirty="0"/>
          </a:p>
        </p:txBody>
      </p:sp>
      <p:sp>
        <p:nvSpPr>
          <p:cNvPr id="3" name="Slide Number Placeholder 2"/>
          <p:cNvSpPr>
            <a:spLocks noGrp="1"/>
          </p:cNvSpPr>
          <p:nvPr>
            <p:ph type="sldNum" sz="quarter" idx="12"/>
          </p:nvPr>
        </p:nvSpPr>
        <p:spPr/>
        <p:txBody>
          <a:bodyPr/>
          <a:lstStyle/>
          <a:p>
            <a:fld id="{F498009A-1808-46F7-BA64-F98A5FAC4951}" type="slidenum">
              <a:rPr lang="en-GB" smtClean="0"/>
              <a:t>13</a:t>
            </a:fld>
            <a:endParaRPr lang="en-GB"/>
          </a:p>
        </p:txBody>
      </p:sp>
    </p:spTree>
    <p:extLst>
      <p:ext uri="{BB962C8B-B14F-4D97-AF65-F5344CB8AC3E}">
        <p14:creationId xmlns:p14="http://schemas.microsoft.com/office/powerpoint/2010/main" val="3548081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accent2">
              <a:lumMod val="40000"/>
              <a:lumOff val="60000"/>
            </a:schemeClr>
          </a:solidFill>
        </p:spPr>
        <p:txBody>
          <a:bodyPr>
            <a:normAutofit/>
          </a:bodyPr>
          <a:lstStyle/>
          <a:p>
            <a:r>
              <a:rPr lang="en-GB" dirty="0" smtClean="0"/>
              <a:t>WACC component B Cost of Debt</a:t>
            </a:r>
            <a:endParaRPr lang="en-GB" dirty="0"/>
          </a:p>
        </p:txBody>
      </p:sp>
      <p:sp>
        <p:nvSpPr>
          <p:cNvPr id="5" name="Content Placeholder 4"/>
          <p:cNvSpPr>
            <a:spLocks noGrp="1"/>
          </p:cNvSpPr>
          <p:nvPr>
            <p:ph idx="1"/>
          </p:nvPr>
        </p:nvSpPr>
        <p:spPr>
          <a:solidFill>
            <a:schemeClr val="accent3">
              <a:lumMod val="40000"/>
              <a:lumOff val="60000"/>
            </a:schemeClr>
          </a:solidFill>
        </p:spPr>
        <p:txBody>
          <a:bodyPr>
            <a:noAutofit/>
          </a:bodyPr>
          <a:lstStyle/>
          <a:p>
            <a:r>
              <a:rPr lang="en-GB" sz="2800" b="0" i="1" u="none" strike="noStrike" baseline="0" dirty="0" smtClean="0">
                <a:solidFill>
                  <a:srgbClr val="000000"/>
                </a:solidFill>
              </a:rPr>
              <a:t>The cost of debt is the effective after-tax rate a company has to pay on its long-term debt. </a:t>
            </a:r>
          </a:p>
          <a:p>
            <a:r>
              <a:rPr lang="en-GB" sz="2800" b="0" i="0" u="none" strike="noStrike" baseline="0" dirty="0" smtClean="0"/>
              <a:t>The after-tax cost of debt-capital = </a:t>
            </a:r>
          </a:p>
          <a:p>
            <a:pPr marL="0" indent="0">
              <a:buNone/>
            </a:pPr>
            <a:r>
              <a:rPr lang="en-GB" sz="2800" b="0" i="0" u="none" strike="noStrike" baseline="0" dirty="0" smtClean="0">
                <a:solidFill>
                  <a:srgbClr val="000000"/>
                </a:solidFill>
              </a:rPr>
              <a:t>	Pre-tax cost of debt × (1 – marginal tax rate) </a:t>
            </a:r>
            <a:endParaRPr lang="en-GB" sz="2800" dirty="0" smtClean="0"/>
          </a:p>
        </p:txBody>
      </p:sp>
      <p:sp>
        <p:nvSpPr>
          <p:cNvPr id="2" name="Footer Placeholder 1"/>
          <p:cNvSpPr>
            <a:spLocks noGrp="1"/>
          </p:cNvSpPr>
          <p:nvPr>
            <p:ph type="ftr" sz="quarter" idx="11"/>
          </p:nvPr>
        </p:nvSpPr>
        <p:spPr/>
        <p:txBody>
          <a:bodyPr/>
          <a:lstStyle/>
          <a:p>
            <a:pPr lvl="0"/>
            <a:r>
              <a:rPr lang="en-GB" dirty="0">
                <a:solidFill>
                  <a:prstClr val="black">
                    <a:tint val="75000"/>
                  </a:prstClr>
                </a:solidFill>
              </a:rPr>
              <a:t>AVAG SEMINAR </a:t>
            </a:r>
            <a:r>
              <a:rPr lang="en-GB" dirty="0" smtClean="0">
                <a:solidFill>
                  <a:prstClr val="black">
                    <a:tint val="75000"/>
                  </a:prstClr>
                </a:solidFill>
              </a:rPr>
              <a:t>2/10/2025</a:t>
            </a:r>
            <a:endParaRPr lang="en-GB" dirty="0">
              <a:solidFill>
                <a:prstClr val="black">
                  <a:tint val="75000"/>
                </a:prstClr>
              </a:solidFill>
            </a:endParaRPr>
          </a:p>
          <a:p>
            <a:endParaRPr lang="en-GB" dirty="0"/>
          </a:p>
        </p:txBody>
      </p:sp>
      <p:sp>
        <p:nvSpPr>
          <p:cNvPr id="3" name="Slide Number Placeholder 2"/>
          <p:cNvSpPr>
            <a:spLocks noGrp="1"/>
          </p:cNvSpPr>
          <p:nvPr>
            <p:ph type="sldNum" sz="quarter" idx="12"/>
          </p:nvPr>
        </p:nvSpPr>
        <p:spPr/>
        <p:txBody>
          <a:bodyPr/>
          <a:lstStyle/>
          <a:p>
            <a:fld id="{F498009A-1808-46F7-BA64-F98A5FAC4951}" type="slidenum">
              <a:rPr lang="en-GB" smtClean="0"/>
              <a:t>14</a:t>
            </a:fld>
            <a:endParaRPr lang="en-GB"/>
          </a:p>
        </p:txBody>
      </p:sp>
    </p:spTree>
    <p:extLst>
      <p:ext uri="{BB962C8B-B14F-4D97-AF65-F5344CB8AC3E}">
        <p14:creationId xmlns:p14="http://schemas.microsoft.com/office/powerpoint/2010/main" val="16565784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accent2">
              <a:lumMod val="40000"/>
              <a:lumOff val="60000"/>
            </a:schemeClr>
          </a:solidFill>
        </p:spPr>
        <p:txBody>
          <a:bodyPr>
            <a:normAutofit fontScale="90000"/>
          </a:bodyPr>
          <a:lstStyle/>
          <a:p>
            <a:r>
              <a:rPr lang="en-GB" dirty="0" smtClean="0"/>
              <a:t>WACC calculation of Weighted Average</a:t>
            </a:r>
            <a:endParaRPr lang="en-GB" dirty="0"/>
          </a:p>
        </p:txBody>
      </p:sp>
      <p:sp>
        <p:nvSpPr>
          <p:cNvPr id="5" name="Content Placeholder 4"/>
          <p:cNvSpPr>
            <a:spLocks noGrp="1"/>
          </p:cNvSpPr>
          <p:nvPr>
            <p:ph idx="1"/>
          </p:nvPr>
        </p:nvSpPr>
        <p:spPr>
          <a:xfrm>
            <a:off x="251520" y="1600200"/>
            <a:ext cx="8640960" cy="4525963"/>
          </a:xfrm>
          <a:solidFill>
            <a:schemeClr val="accent3">
              <a:lumMod val="40000"/>
              <a:lumOff val="60000"/>
            </a:schemeClr>
          </a:solidFill>
        </p:spPr>
        <p:txBody>
          <a:bodyPr>
            <a:noAutofit/>
          </a:bodyPr>
          <a:lstStyle/>
          <a:p>
            <a:pPr marL="0" indent="0" algn="just">
              <a:buNone/>
            </a:pPr>
            <a:r>
              <a:rPr lang="en-GB" sz="2400" dirty="0">
                <a:solidFill>
                  <a:srgbClr val="000000"/>
                </a:solidFill>
              </a:rPr>
              <a:t>The weighted average cost of capital (WACC) combines the opportunity cost of the sources of capital with the relative contribution of those sources based on target weights</a:t>
            </a:r>
            <a:r>
              <a:rPr lang="en-GB" sz="2400" dirty="0" smtClean="0">
                <a:solidFill>
                  <a:srgbClr val="000000"/>
                </a:solidFill>
              </a:rPr>
              <a:t>.</a:t>
            </a:r>
          </a:p>
          <a:p>
            <a:pPr marL="0" indent="0" algn="just">
              <a:buNone/>
            </a:pPr>
            <a:r>
              <a:rPr lang="en-GB" sz="2400" dirty="0">
                <a:solidFill>
                  <a:srgbClr val="000000"/>
                </a:solidFill>
              </a:rPr>
              <a:t>S</a:t>
            </a:r>
            <a:r>
              <a:rPr lang="en-GB" sz="2400" dirty="0" smtClean="0">
                <a:solidFill>
                  <a:srgbClr val="000000"/>
                </a:solidFill>
              </a:rPr>
              <a:t>imple </a:t>
            </a:r>
            <a:r>
              <a:rPr lang="en-GB" sz="2400" dirty="0">
                <a:solidFill>
                  <a:srgbClr val="000000"/>
                </a:solidFill>
              </a:rPr>
              <a:t>example of a company funded solely with debt and equity. Assume an after-tax cost of debt of </a:t>
            </a:r>
            <a:r>
              <a:rPr lang="en-GB" sz="2400" dirty="0" smtClean="0">
                <a:solidFill>
                  <a:srgbClr val="000000"/>
                </a:solidFill>
              </a:rPr>
              <a:t>5% </a:t>
            </a:r>
            <a:r>
              <a:rPr lang="en-GB" sz="2400" dirty="0">
                <a:solidFill>
                  <a:srgbClr val="000000"/>
                </a:solidFill>
              </a:rPr>
              <a:t>and a cost of equity of </a:t>
            </a:r>
            <a:r>
              <a:rPr lang="en-GB" sz="2400" dirty="0" smtClean="0">
                <a:solidFill>
                  <a:srgbClr val="000000"/>
                </a:solidFill>
              </a:rPr>
              <a:t>10% </a:t>
            </a:r>
            <a:r>
              <a:rPr lang="en-GB" sz="2400" dirty="0">
                <a:solidFill>
                  <a:srgbClr val="000000"/>
                </a:solidFill>
              </a:rPr>
              <a:t>that is financed with </a:t>
            </a:r>
            <a:r>
              <a:rPr lang="en-GB" sz="2400" dirty="0" smtClean="0">
                <a:solidFill>
                  <a:srgbClr val="000000"/>
                </a:solidFill>
              </a:rPr>
              <a:t>20% </a:t>
            </a:r>
            <a:r>
              <a:rPr lang="en-GB" sz="2400" dirty="0">
                <a:solidFill>
                  <a:srgbClr val="000000"/>
                </a:solidFill>
              </a:rPr>
              <a:t>debt and </a:t>
            </a:r>
            <a:r>
              <a:rPr lang="en-GB" sz="2400" dirty="0" smtClean="0">
                <a:solidFill>
                  <a:srgbClr val="000000"/>
                </a:solidFill>
              </a:rPr>
              <a:t>80% </a:t>
            </a:r>
            <a:r>
              <a:rPr lang="en-GB" sz="2400" dirty="0">
                <a:solidFill>
                  <a:srgbClr val="000000"/>
                </a:solidFill>
              </a:rPr>
              <a:t>equity. The weighted average cost of capital would be </a:t>
            </a:r>
            <a:r>
              <a:rPr lang="en-GB" sz="2400" dirty="0" smtClean="0">
                <a:solidFill>
                  <a:srgbClr val="000000"/>
                </a:solidFill>
              </a:rPr>
              <a:t>9%, </a:t>
            </a:r>
            <a:r>
              <a:rPr lang="en-GB" sz="2400" dirty="0">
                <a:solidFill>
                  <a:srgbClr val="000000"/>
                </a:solidFill>
              </a:rPr>
              <a:t>calculated as follows: </a:t>
            </a:r>
          </a:p>
          <a:p>
            <a:pPr marL="0" indent="0" algn="just">
              <a:buNone/>
            </a:pPr>
            <a:r>
              <a:rPr lang="en-GB" sz="2400" dirty="0" smtClean="0">
                <a:solidFill>
                  <a:srgbClr val="000000"/>
                </a:solidFill>
              </a:rPr>
              <a:t>WACC </a:t>
            </a:r>
            <a:r>
              <a:rPr lang="en-GB" sz="2400" dirty="0">
                <a:solidFill>
                  <a:srgbClr val="000000"/>
                </a:solidFill>
              </a:rPr>
              <a:t>= (cost of debt × weighting of debt) + (cost of </a:t>
            </a:r>
            <a:r>
              <a:rPr lang="en-GB" sz="2400" dirty="0" smtClean="0">
                <a:solidFill>
                  <a:srgbClr val="000000"/>
                </a:solidFill>
              </a:rPr>
              <a:t>equity × weighting </a:t>
            </a:r>
            <a:r>
              <a:rPr lang="en-GB" sz="2400" dirty="0">
                <a:solidFill>
                  <a:srgbClr val="000000"/>
                </a:solidFill>
              </a:rPr>
              <a:t>of equity) </a:t>
            </a:r>
            <a:r>
              <a:rPr lang="en-GB" sz="2400" dirty="0" smtClean="0">
                <a:solidFill>
                  <a:srgbClr val="000000"/>
                </a:solidFill>
              </a:rPr>
              <a:t> = </a:t>
            </a:r>
            <a:r>
              <a:rPr lang="en-GB" sz="2400" dirty="0">
                <a:solidFill>
                  <a:srgbClr val="000000"/>
                </a:solidFill>
              </a:rPr>
              <a:t>(5% × 20%) + (10% × 80%) </a:t>
            </a:r>
            <a:r>
              <a:rPr lang="en-GB" sz="2400" dirty="0" smtClean="0">
                <a:solidFill>
                  <a:srgbClr val="000000"/>
                </a:solidFill>
              </a:rPr>
              <a:t> = </a:t>
            </a:r>
            <a:r>
              <a:rPr lang="en-GB" sz="2400" dirty="0">
                <a:solidFill>
                  <a:srgbClr val="000000"/>
                </a:solidFill>
              </a:rPr>
              <a:t>1.0% + 8.0% </a:t>
            </a:r>
            <a:r>
              <a:rPr lang="en-GB" sz="2400" dirty="0" smtClean="0">
                <a:solidFill>
                  <a:srgbClr val="000000"/>
                </a:solidFill>
              </a:rPr>
              <a:t>      = </a:t>
            </a:r>
            <a:r>
              <a:rPr lang="en-GB" sz="2400" dirty="0">
                <a:solidFill>
                  <a:srgbClr val="000000"/>
                </a:solidFill>
              </a:rPr>
              <a:t>9.0% </a:t>
            </a:r>
          </a:p>
        </p:txBody>
      </p:sp>
      <p:sp>
        <p:nvSpPr>
          <p:cNvPr id="2" name="Footer Placeholder 1"/>
          <p:cNvSpPr>
            <a:spLocks noGrp="1"/>
          </p:cNvSpPr>
          <p:nvPr>
            <p:ph type="ftr" sz="quarter" idx="11"/>
          </p:nvPr>
        </p:nvSpPr>
        <p:spPr/>
        <p:txBody>
          <a:bodyPr/>
          <a:lstStyle/>
          <a:p>
            <a:r>
              <a:rPr lang="en-GB" dirty="0" smtClean="0"/>
              <a:t>AVAG SEMINAR </a:t>
            </a:r>
            <a:r>
              <a:rPr lang="en-GB" dirty="0" smtClean="0"/>
              <a:t>2/10/2025</a:t>
            </a:r>
            <a:endParaRPr lang="en-GB" dirty="0"/>
          </a:p>
        </p:txBody>
      </p:sp>
      <p:sp>
        <p:nvSpPr>
          <p:cNvPr id="3" name="Slide Number Placeholder 2"/>
          <p:cNvSpPr>
            <a:spLocks noGrp="1"/>
          </p:cNvSpPr>
          <p:nvPr>
            <p:ph type="sldNum" sz="quarter" idx="12"/>
          </p:nvPr>
        </p:nvSpPr>
        <p:spPr/>
        <p:txBody>
          <a:bodyPr/>
          <a:lstStyle/>
          <a:p>
            <a:fld id="{F498009A-1808-46F7-BA64-F98A5FAC4951}" type="slidenum">
              <a:rPr lang="en-GB" smtClean="0"/>
              <a:t>15</a:t>
            </a:fld>
            <a:endParaRPr lang="en-GB"/>
          </a:p>
        </p:txBody>
      </p:sp>
    </p:spTree>
    <p:extLst>
      <p:ext uri="{BB962C8B-B14F-4D97-AF65-F5344CB8AC3E}">
        <p14:creationId xmlns:p14="http://schemas.microsoft.com/office/powerpoint/2010/main" val="29170150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accent2">
              <a:lumMod val="40000"/>
              <a:lumOff val="60000"/>
            </a:schemeClr>
          </a:solidFill>
        </p:spPr>
        <p:txBody>
          <a:bodyPr>
            <a:normAutofit/>
          </a:bodyPr>
          <a:lstStyle/>
          <a:p>
            <a:r>
              <a:rPr lang="en-GB" dirty="0" smtClean="0"/>
              <a:t>Use of WACC as a discount rate</a:t>
            </a:r>
            <a:endParaRPr lang="en-GB" dirty="0"/>
          </a:p>
        </p:txBody>
      </p:sp>
      <p:sp>
        <p:nvSpPr>
          <p:cNvPr id="5" name="Content Placeholder 4"/>
          <p:cNvSpPr>
            <a:spLocks noGrp="1"/>
          </p:cNvSpPr>
          <p:nvPr>
            <p:ph idx="1"/>
          </p:nvPr>
        </p:nvSpPr>
        <p:spPr>
          <a:solidFill>
            <a:schemeClr val="accent3">
              <a:lumMod val="40000"/>
              <a:lumOff val="60000"/>
            </a:schemeClr>
          </a:solidFill>
        </p:spPr>
        <p:txBody>
          <a:bodyPr>
            <a:normAutofit/>
          </a:bodyPr>
          <a:lstStyle/>
          <a:p>
            <a:r>
              <a:rPr lang="en-GB" sz="2400" b="0" u="none" strike="noStrike" baseline="0" dirty="0" smtClean="0">
                <a:solidFill>
                  <a:srgbClr val="000000"/>
                </a:solidFill>
              </a:rPr>
              <a:t>The WACC calculated is used for discounting each</a:t>
            </a:r>
            <a:r>
              <a:rPr lang="en-GB" sz="2400" b="0" u="none" strike="noStrike" dirty="0" smtClean="0">
                <a:solidFill>
                  <a:srgbClr val="000000"/>
                </a:solidFill>
              </a:rPr>
              <a:t> year’s free cash flow to the firm</a:t>
            </a:r>
          </a:p>
          <a:p>
            <a:r>
              <a:rPr lang="en-GB" sz="2400" baseline="0" dirty="0" smtClean="0">
                <a:solidFill>
                  <a:srgbClr val="000000"/>
                </a:solidFill>
              </a:rPr>
              <a:t>That means tha</a:t>
            </a:r>
            <a:r>
              <a:rPr lang="en-GB" sz="2400" dirty="0" smtClean="0">
                <a:solidFill>
                  <a:srgbClr val="000000"/>
                </a:solidFill>
              </a:rPr>
              <a:t>t we have to forecast WACC for the period of forecasted cash flows.</a:t>
            </a:r>
            <a:r>
              <a:rPr lang="en-GB" sz="2400" b="0" u="none" strike="noStrike" baseline="0" dirty="0" smtClean="0">
                <a:solidFill>
                  <a:srgbClr val="000000"/>
                </a:solidFill>
              </a:rPr>
              <a:t> </a:t>
            </a:r>
            <a:endParaRPr lang="en-GB" sz="2400" dirty="0" smtClean="0"/>
          </a:p>
        </p:txBody>
      </p:sp>
      <p:sp>
        <p:nvSpPr>
          <p:cNvPr id="2" name="Footer Placeholder 1"/>
          <p:cNvSpPr>
            <a:spLocks noGrp="1"/>
          </p:cNvSpPr>
          <p:nvPr>
            <p:ph type="ftr" sz="quarter" idx="11"/>
          </p:nvPr>
        </p:nvSpPr>
        <p:spPr/>
        <p:txBody>
          <a:bodyPr/>
          <a:lstStyle/>
          <a:p>
            <a:r>
              <a:rPr lang="en-GB" dirty="0" smtClean="0"/>
              <a:t>AVAG SEMINAR </a:t>
            </a:r>
            <a:r>
              <a:rPr lang="en-GB" dirty="0" smtClean="0"/>
              <a:t>2/10/2025</a:t>
            </a:r>
            <a:endParaRPr lang="en-GB" dirty="0"/>
          </a:p>
        </p:txBody>
      </p:sp>
      <p:sp>
        <p:nvSpPr>
          <p:cNvPr id="3" name="Slide Number Placeholder 2"/>
          <p:cNvSpPr>
            <a:spLocks noGrp="1"/>
          </p:cNvSpPr>
          <p:nvPr>
            <p:ph type="sldNum" sz="quarter" idx="12"/>
          </p:nvPr>
        </p:nvSpPr>
        <p:spPr/>
        <p:txBody>
          <a:bodyPr/>
          <a:lstStyle/>
          <a:p>
            <a:fld id="{F498009A-1808-46F7-BA64-F98A5FAC4951}" type="slidenum">
              <a:rPr lang="en-GB" smtClean="0"/>
              <a:t>16</a:t>
            </a:fld>
            <a:endParaRPr lang="en-GB"/>
          </a:p>
        </p:txBody>
      </p:sp>
    </p:spTree>
    <p:extLst>
      <p:ext uri="{BB962C8B-B14F-4D97-AF65-F5344CB8AC3E}">
        <p14:creationId xmlns:p14="http://schemas.microsoft.com/office/powerpoint/2010/main" val="18797919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accent2">
              <a:lumMod val="40000"/>
              <a:lumOff val="60000"/>
            </a:schemeClr>
          </a:solidFill>
        </p:spPr>
        <p:txBody>
          <a:bodyPr>
            <a:normAutofit/>
          </a:bodyPr>
          <a:lstStyle/>
          <a:p>
            <a:r>
              <a:rPr lang="en-GB" sz="3200" dirty="0">
                <a:solidFill>
                  <a:prstClr val="black"/>
                </a:solidFill>
              </a:rPr>
              <a:t>From financial statements &amp; business models to values</a:t>
            </a:r>
            <a:endParaRPr lang="en-GB" dirty="0"/>
          </a:p>
        </p:txBody>
      </p:sp>
      <p:sp>
        <p:nvSpPr>
          <p:cNvPr id="5" name="Content Placeholder 4"/>
          <p:cNvSpPr>
            <a:spLocks noGrp="1"/>
          </p:cNvSpPr>
          <p:nvPr>
            <p:ph idx="1"/>
          </p:nvPr>
        </p:nvSpPr>
        <p:spPr>
          <a:solidFill>
            <a:schemeClr val="accent3">
              <a:lumMod val="40000"/>
              <a:lumOff val="60000"/>
            </a:schemeClr>
          </a:solidFill>
        </p:spPr>
        <p:txBody>
          <a:bodyPr/>
          <a:lstStyle/>
          <a:p>
            <a:pPr marL="0" indent="0">
              <a:buNone/>
            </a:pPr>
            <a:endParaRPr lang="en-GB" dirty="0" smtClean="0"/>
          </a:p>
          <a:p>
            <a:pPr marL="0" indent="0" algn="ctr">
              <a:buNone/>
            </a:pPr>
            <a:r>
              <a:rPr lang="en-GB" dirty="0" smtClean="0">
                <a:solidFill>
                  <a:srgbClr val="FF0000"/>
                </a:solidFill>
              </a:rPr>
              <a:t>Thank you for your attention!</a:t>
            </a:r>
            <a:endParaRPr lang="en-GB" dirty="0">
              <a:solidFill>
                <a:srgbClr val="FF0000"/>
              </a:solidFill>
            </a:endParaRPr>
          </a:p>
          <a:p>
            <a:pPr marL="0" indent="0" algn="ctr">
              <a:buNone/>
            </a:pPr>
            <a:r>
              <a:rPr lang="en-GB" dirty="0" smtClean="0"/>
              <a:t>George </a:t>
            </a:r>
            <a:r>
              <a:rPr lang="en-GB" dirty="0" err="1" smtClean="0"/>
              <a:t>Koumis</a:t>
            </a:r>
            <a:r>
              <a:rPr lang="en-GB" dirty="0" smtClean="0"/>
              <a:t>, MBA, FCCA, CEFA</a:t>
            </a:r>
          </a:p>
          <a:p>
            <a:pPr marL="0" indent="0" algn="ctr">
              <a:buNone/>
            </a:pPr>
            <a:r>
              <a:rPr lang="en-GB" dirty="0" smtClean="0"/>
              <a:t>geokoumis@gmail.com</a:t>
            </a:r>
          </a:p>
          <a:p>
            <a:pPr marL="0" indent="0" algn="ctr">
              <a:buNone/>
            </a:pPr>
            <a:endParaRPr lang="en-GB" dirty="0" smtClean="0"/>
          </a:p>
          <a:p>
            <a:pPr marL="0" indent="0" algn="ctr">
              <a:buNone/>
            </a:pPr>
            <a:r>
              <a:rPr lang="en-GB" dirty="0" smtClean="0"/>
              <a:t>Association of Greek </a:t>
            </a:r>
            <a:r>
              <a:rPr lang="en-GB" dirty="0" err="1" smtClean="0"/>
              <a:t>Valuers</a:t>
            </a:r>
            <a:r>
              <a:rPr lang="en-GB" dirty="0" smtClean="0"/>
              <a:t> </a:t>
            </a:r>
          </a:p>
          <a:p>
            <a:pPr marL="0" indent="0" algn="ctr">
              <a:buNone/>
            </a:pPr>
            <a:r>
              <a:rPr lang="en-GB" dirty="0" smtClean="0"/>
              <a:t>Thessaloniki, </a:t>
            </a:r>
            <a:r>
              <a:rPr lang="en-GB" dirty="0" smtClean="0"/>
              <a:t>2 October 2025 </a:t>
            </a:r>
          </a:p>
        </p:txBody>
      </p:sp>
      <p:sp>
        <p:nvSpPr>
          <p:cNvPr id="6" name="Footer Placeholder 5"/>
          <p:cNvSpPr>
            <a:spLocks noGrp="1"/>
          </p:cNvSpPr>
          <p:nvPr>
            <p:ph type="ftr" sz="quarter" idx="11"/>
          </p:nvPr>
        </p:nvSpPr>
        <p:spPr/>
        <p:txBody>
          <a:bodyPr/>
          <a:lstStyle/>
          <a:p>
            <a:pPr lvl="0"/>
            <a:r>
              <a:rPr lang="en-GB" dirty="0">
                <a:solidFill>
                  <a:prstClr val="black">
                    <a:tint val="75000"/>
                  </a:prstClr>
                </a:solidFill>
              </a:rPr>
              <a:t>AVAG SEMINAR </a:t>
            </a:r>
            <a:r>
              <a:rPr lang="en-GB" dirty="0" smtClean="0">
                <a:solidFill>
                  <a:prstClr val="black">
                    <a:tint val="75000"/>
                  </a:prstClr>
                </a:solidFill>
              </a:rPr>
              <a:t>2/10/2025</a:t>
            </a:r>
            <a:endParaRPr lang="en-GB" dirty="0">
              <a:solidFill>
                <a:prstClr val="black">
                  <a:tint val="75000"/>
                </a:prstClr>
              </a:solidFill>
            </a:endParaRPr>
          </a:p>
          <a:p>
            <a:endParaRPr lang="en-GB" dirty="0"/>
          </a:p>
        </p:txBody>
      </p:sp>
      <p:sp>
        <p:nvSpPr>
          <p:cNvPr id="7" name="Slide Number Placeholder 6"/>
          <p:cNvSpPr>
            <a:spLocks noGrp="1"/>
          </p:cNvSpPr>
          <p:nvPr>
            <p:ph type="sldNum" sz="quarter" idx="12"/>
          </p:nvPr>
        </p:nvSpPr>
        <p:spPr/>
        <p:txBody>
          <a:bodyPr/>
          <a:lstStyle/>
          <a:p>
            <a:fld id="{F498009A-1808-46F7-BA64-F98A5FAC4951}" type="slidenum">
              <a:rPr lang="en-GB" smtClean="0"/>
              <a:t>17</a:t>
            </a:fld>
            <a:endParaRPr lang="en-GB"/>
          </a:p>
        </p:txBody>
      </p:sp>
    </p:spTree>
    <p:extLst>
      <p:ext uri="{BB962C8B-B14F-4D97-AF65-F5344CB8AC3E}">
        <p14:creationId xmlns:p14="http://schemas.microsoft.com/office/powerpoint/2010/main" val="560171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accent2">
              <a:lumMod val="40000"/>
              <a:lumOff val="60000"/>
            </a:schemeClr>
          </a:solidFill>
        </p:spPr>
        <p:txBody>
          <a:bodyPr>
            <a:normAutofit/>
          </a:bodyPr>
          <a:lstStyle/>
          <a:p>
            <a:r>
              <a:rPr lang="en-GB" sz="3200" dirty="0" smtClean="0"/>
              <a:t>From financial statements &amp; business models to values </a:t>
            </a:r>
            <a:endParaRPr lang="en-GB" sz="3200" dirty="0"/>
          </a:p>
        </p:txBody>
      </p:sp>
      <p:sp>
        <p:nvSpPr>
          <p:cNvPr id="5" name="Content Placeholder 4"/>
          <p:cNvSpPr>
            <a:spLocks noGrp="1"/>
          </p:cNvSpPr>
          <p:nvPr>
            <p:ph idx="1"/>
          </p:nvPr>
        </p:nvSpPr>
        <p:spPr>
          <a:solidFill>
            <a:schemeClr val="accent3">
              <a:lumMod val="40000"/>
              <a:lumOff val="60000"/>
            </a:schemeClr>
          </a:solidFill>
        </p:spPr>
        <p:txBody>
          <a:bodyPr>
            <a:normAutofit lnSpcReduction="10000"/>
          </a:bodyPr>
          <a:lstStyle/>
          <a:p>
            <a:pPr marL="0" indent="0">
              <a:buNone/>
            </a:pPr>
            <a:r>
              <a:rPr lang="en-GB" dirty="0" smtClean="0"/>
              <a:t>Contents of Presentation</a:t>
            </a:r>
          </a:p>
          <a:p>
            <a:r>
              <a:rPr lang="en-GB" dirty="0" smtClean="0"/>
              <a:t>From EBITDA to Cash Flows</a:t>
            </a:r>
          </a:p>
          <a:p>
            <a:r>
              <a:rPr lang="en-GB" dirty="0" smtClean="0"/>
              <a:t>The importance of the external environment</a:t>
            </a:r>
          </a:p>
          <a:p>
            <a:r>
              <a:rPr lang="en-GB" dirty="0"/>
              <a:t>W</a:t>
            </a:r>
            <a:r>
              <a:rPr lang="en-GB" dirty="0" smtClean="0"/>
              <a:t>eighted Average Cost of Capital as a discount rate</a:t>
            </a:r>
          </a:p>
          <a:p>
            <a:pPr marL="0" indent="0">
              <a:buNone/>
            </a:pPr>
            <a:r>
              <a:rPr lang="en-GB" dirty="0" smtClean="0"/>
              <a:t>     - Cost of Equity</a:t>
            </a:r>
          </a:p>
          <a:p>
            <a:pPr marL="0" indent="0">
              <a:buNone/>
            </a:pPr>
            <a:r>
              <a:rPr lang="en-GB" dirty="0" smtClean="0"/>
              <a:t>      - Cost of Debt</a:t>
            </a:r>
          </a:p>
          <a:p>
            <a:pPr marL="0" indent="0">
              <a:buNone/>
            </a:pPr>
            <a:r>
              <a:rPr lang="en-GB" dirty="0" smtClean="0"/>
              <a:t>      - Calculation of Weighted Average</a:t>
            </a:r>
          </a:p>
        </p:txBody>
      </p:sp>
      <p:sp>
        <p:nvSpPr>
          <p:cNvPr id="6" name="Footer Placeholder 5"/>
          <p:cNvSpPr>
            <a:spLocks noGrp="1"/>
          </p:cNvSpPr>
          <p:nvPr>
            <p:ph type="ftr" sz="quarter" idx="11"/>
          </p:nvPr>
        </p:nvSpPr>
        <p:spPr/>
        <p:txBody>
          <a:bodyPr/>
          <a:lstStyle/>
          <a:p>
            <a:pPr lvl="0"/>
            <a:r>
              <a:rPr lang="en-GB" dirty="0">
                <a:solidFill>
                  <a:prstClr val="black">
                    <a:tint val="75000"/>
                  </a:prstClr>
                </a:solidFill>
              </a:rPr>
              <a:t>AVAG SEMINAR </a:t>
            </a:r>
            <a:r>
              <a:rPr lang="en-GB" dirty="0" smtClean="0">
                <a:solidFill>
                  <a:prstClr val="black">
                    <a:tint val="75000"/>
                  </a:prstClr>
                </a:solidFill>
              </a:rPr>
              <a:t>2/10/2025</a:t>
            </a:r>
            <a:endParaRPr lang="en-GB" dirty="0">
              <a:solidFill>
                <a:prstClr val="black">
                  <a:tint val="75000"/>
                </a:prstClr>
              </a:solidFill>
            </a:endParaRPr>
          </a:p>
          <a:p>
            <a:endParaRPr lang="en-GB" dirty="0"/>
          </a:p>
        </p:txBody>
      </p:sp>
      <p:sp>
        <p:nvSpPr>
          <p:cNvPr id="7" name="Slide Number Placeholder 6"/>
          <p:cNvSpPr>
            <a:spLocks noGrp="1"/>
          </p:cNvSpPr>
          <p:nvPr>
            <p:ph type="sldNum" sz="quarter" idx="12"/>
          </p:nvPr>
        </p:nvSpPr>
        <p:spPr/>
        <p:txBody>
          <a:bodyPr/>
          <a:lstStyle/>
          <a:p>
            <a:fld id="{F498009A-1808-46F7-BA64-F98A5FAC4951}" type="slidenum">
              <a:rPr lang="en-GB" smtClean="0"/>
              <a:t>2</a:t>
            </a:fld>
            <a:endParaRPr lang="en-GB"/>
          </a:p>
        </p:txBody>
      </p:sp>
    </p:spTree>
    <p:extLst>
      <p:ext uri="{BB962C8B-B14F-4D97-AF65-F5344CB8AC3E}">
        <p14:creationId xmlns:p14="http://schemas.microsoft.com/office/powerpoint/2010/main" val="4416084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1520" y="274638"/>
            <a:ext cx="8435280" cy="1143000"/>
          </a:xfrm>
          <a:solidFill>
            <a:schemeClr val="accent2">
              <a:lumMod val="40000"/>
              <a:lumOff val="60000"/>
            </a:schemeClr>
          </a:solidFill>
        </p:spPr>
        <p:txBody>
          <a:bodyPr>
            <a:normAutofit/>
          </a:bodyPr>
          <a:lstStyle/>
          <a:p>
            <a:r>
              <a:rPr lang="en-GB" sz="3200" dirty="0" smtClean="0"/>
              <a:t>From EBITDA to Cash Flows </a:t>
            </a:r>
            <a:endParaRPr lang="en-GB" sz="3200" dirty="0"/>
          </a:p>
        </p:txBody>
      </p:sp>
      <p:sp>
        <p:nvSpPr>
          <p:cNvPr id="5" name="Content Placeholder 4"/>
          <p:cNvSpPr>
            <a:spLocks noGrp="1"/>
          </p:cNvSpPr>
          <p:nvPr>
            <p:ph idx="1"/>
          </p:nvPr>
        </p:nvSpPr>
        <p:spPr>
          <a:xfrm>
            <a:off x="251520" y="1600200"/>
            <a:ext cx="8712968" cy="4525963"/>
          </a:xfrm>
          <a:solidFill>
            <a:schemeClr val="accent3">
              <a:lumMod val="40000"/>
              <a:lumOff val="60000"/>
            </a:schemeClr>
          </a:solidFill>
        </p:spPr>
        <p:txBody>
          <a:bodyPr>
            <a:normAutofit/>
          </a:bodyPr>
          <a:lstStyle/>
          <a:p>
            <a:pPr marL="0" indent="0">
              <a:buNone/>
            </a:pPr>
            <a:r>
              <a:rPr lang="en-GB" sz="3000" dirty="0" smtClean="0"/>
              <a:t>EBITDA = Earnings before interest, tax, depreciation, amortisation.</a:t>
            </a:r>
            <a:endParaRPr lang="en-GB" sz="3000" dirty="0"/>
          </a:p>
          <a:p>
            <a:pPr>
              <a:buFontTx/>
              <a:buChar char="-"/>
            </a:pPr>
            <a:r>
              <a:rPr lang="en-GB" sz="3000" dirty="0" smtClean="0"/>
              <a:t>Minus Tax on EBITDA</a:t>
            </a:r>
          </a:p>
          <a:p>
            <a:pPr>
              <a:buFontTx/>
              <a:buChar char="-"/>
            </a:pPr>
            <a:r>
              <a:rPr lang="en-GB" sz="3000" dirty="0" smtClean="0"/>
              <a:t>Minus change in working capital (increase/decrease)</a:t>
            </a:r>
          </a:p>
          <a:p>
            <a:pPr>
              <a:buFontTx/>
              <a:buChar char="-"/>
            </a:pPr>
            <a:r>
              <a:rPr lang="en-GB" sz="3000" dirty="0" smtClean="0"/>
              <a:t>Minus Investments</a:t>
            </a:r>
          </a:p>
          <a:p>
            <a:pPr marL="0" indent="0">
              <a:buNone/>
            </a:pPr>
            <a:r>
              <a:rPr lang="en-GB" sz="3000" dirty="0" smtClean="0"/>
              <a:t>= Cash flows</a:t>
            </a:r>
          </a:p>
        </p:txBody>
      </p:sp>
      <p:sp>
        <p:nvSpPr>
          <p:cNvPr id="6" name="Footer Placeholder 5"/>
          <p:cNvSpPr>
            <a:spLocks noGrp="1"/>
          </p:cNvSpPr>
          <p:nvPr>
            <p:ph type="ftr" sz="quarter" idx="11"/>
          </p:nvPr>
        </p:nvSpPr>
        <p:spPr/>
        <p:txBody>
          <a:bodyPr/>
          <a:lstStyle/>
          <a:p>
            <a:pPr lvl="0"/>
            <a:r>
              <a:rPr lang="en-GB" dirty="0">
                <a:solidFill>
                  <a:prstClr val="black">
                    <a:tint val="75000"/>
                  </a:prstClr>
                </a:solidFill>
              </a:rPr>
              <a:t>AVAG SEMINAR </a:t>
            </a:r>
            <a:r>
              <a:rPr lang="en-GB" dirty="0" smtClean="0">
                <a:solidFill>
                  <a:prstClr val="black">
                    <a:tint val="75000"/>
                  </a:prstClr>
                </a:solidFill>
              </a:rPr>
              <a:t>2/10/2025</a:t>
            </a:r>
            <a:endParaRPr lang="en-GB" dirty="0">
              <a:solidFill>
                <a:prstClr val="black">
                  <a:tint val="75000"/>
                </a:prstClr>
              </a:solidFill>
            </a:endParaRPr>
          </a:p>
          <a:p>
            <a:endParaRPr lang="en-GB" dirty="0"/>
          </a:p>
        </p:txBody>
      </p:sp>
      <p:sp>
        <p:nvSpPr>
          <p:cNvPr id="7" name="Slide Number Placeholder 6"/>
          <p:cNvSpPr>
            <a:spLocks noGrp="1"/>
          </p:cNvSpPr>
          <p:nvPr>
            <p:ph type="sldNum" sz="quarter" idx="12"/>
          </p:nvPr>
        </p:nvSpPr>
        <p:spPr/>
        <p:txBody>
          <a:bodyPr/>
          <a:lstStyle/>
          <a:p>
            <a:fld id="{F498009A-1808-46F7-BA64-F98A5FAC4951}" type="slidenum">
              <a:rPr lang="en-GB" smtClean="0"/>
              <a:t>3</a:t>
            </a:fld>
            <a:endParaRPr lang="en-GB" dirty="0"/>
          </a:p>
        </p:txBody>
      </p:sp>
    </p:spTree>
    <p:extLst>
      <p:ext uri="{BB962C8B-B14F-4D97-AF65-F5344CB8AC3E}">
        <p14:creationId xmlns:p14="http://schemas.microsoft.com/office/powerpoint/2010/main" val="39182864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1520" y="274638"/>
            <a:ext cx="8435280" cy="1143000"/>
          </a:xfrm>
          <a:solidFill>
            <a:schemeClr val="accent2">
              <a:lumMod val="40000"/>
              <a:lumOff val="60000"/>
            </a:schemeClr>
          </a:solidFill>
        </p:spPr>
        <p:txBody>
          <a:bodyPr>
            <a:normAutofit/>
          </a:bodyPr>
          <a:lstStyle/>
          <a:p>
            <a:r>
              <a:rPr lang="en-GB" sz="3200" dirty="0" smtClean="0"/>
              <a:t>From EBITDA to Cash Flows </a:t>
            </a:r>
            <a:endParaRPr lang="en-GB" sz="3200" dirty="0"/>
          </a:p>
        </p:txBody>
      </p:sp>
      <p:sp>
        <p:nvSpPr>
          <p:cNvPr id="5" name="Content Placeholder 4"/>
          <p:cNvSpPr>
            <a:spLocks noGrp="1"/>
          </p:cNvSpPr>
          <p:nvPr>
            <p:ph idx="1"/>
          </p:nvPr>
        </p:nvSpPr>
        <p:spPr>
          <a:xfrm>
            <a:off x="107504" y="1600200"/>
            <a:ext cx="9036496" cy="4525963"/>
          </a:xfrm>
          <a:solidFill>
            <a:schemeClr val="accent3">
              <a:lumMod val="40000"/>
              <a:lumOff val="60000"/>
            </a:schemeClr>
          </a:solidFill>
        </p:spPr>
        <p:txBody>
          <a:bodyPr>
            <a:normAutofit/>
          </a:bodyPr>
          <a:lstStyle/>
          <a:p>
            <a:pPr marL="0" indent="0">
              <a:buNone/>
            </a:pPr>
            <a:r>
              <a:rPr lang="en-GB" sz="3000" dirty="0" smtClean="0"/>
              <a:t>Terminal Value = cash flows after year 5 </a:t>
            </a:r>
            <a:r>
              <a:rPr lang="en-GB" sz="3000" dirty="0" smtClean="0"/>
              <a:t>(</a:t>
            </a:r>
            <a:r>
              <a:rPr lang="en-GB" sz="3000" dirty="0" smtClean="0"/>
              <a:t>growth rate?)</a:t>
            </a:r>
            <a:endParaRPr lang="en-GB" sz="3000" dirty="0"/>
          </a:p>
          <a:p>
            <a:pPr marL="0" indent="0">
              <a:buNone/>
            </a:pPr>
            <a:r>
              <a:rPr lang="en-GB" sz="3000" dirty="0" smtClean="0"/>
              <a:t>Present Value of Terminal Value</a:t>
            </a:r>
          </a:p>
          <a:p>
            <a:pPr marL="0" indent="0">
              <a:buNone/>
            </a:pPr>
            <a:r>
              <a:rPr lang="en-GB" sz="3000" dirty="0" smtClean="0"/>
              <a:t>Present Value of Cash Flows years 1-5 + Present value of Terminal Value = Cash flows to </a:t>
            </a:r>
            <a:r>
              <a:rPr lang="en-GB" sz="3000" dirty="0" smtClean="0"/>
              <a:t>the Firm = Company </a:t>
            </a:r>
            <a:r>
              <a:rPr lang="en-GB" sz="3000" dirty="0" smtClean="0"/>
              <a:t>value</a:t>
            </a:r>
          </a:p>
          <a:p>
            <a:pPr marL="0" indent="0">
              <a:buNone/>
            </a:pPr>
            <a:r>
              <a:rPr lang="en-GB" sz="3000" dirty="0" smtClean="0"/>
              <a:t>Company Value</a:t>
            </a:r>
            <a:endParaRPr lang="en-GB" sz="3000" dirty="0" smtClean="0"/>
          </a:p>
          <a:p>
            <a:pPr>
              <a:buFontTx/>
              <a:buChar char="-"/>
            </a:pPr>
            <a:r>
              <a:rPr lang="en-GB" sz="3000" dirty="0" smtClean="0"/>
              <a:t>Minus Debt</a:t>
            </a:r>
          </a:p>
          <a:p>
            <a:pPr marL="0" indent="0">
              <a:buNone/>
            </a:pPr>
            <a:r>
              <a:rPr lang="en-GB" sz="3000" dirty="0" smtClean="0"/>
              <a:t>+ Plus Cash &amp; Cash Equivalents + Investments</a:t>
            </a:r>
          </a:p>
          <a:p>
            <a:pPr marL="0" indent="0">
              <a:buNone/>
            </a:pPr>
            <a:r>
              <a:rPr lang="en-GB" sz="3000" dirty="0" smtClean="0"/>
              <a:t>= Value to Equity Holders </a:t>
            </a:r>
          </a:p>
          <a:p>
            <a:pPr marL="0" indent="0">
              <a:buNone/>
            </a:pPr>
            <a:endParaRPr lang="en-GB" sz="3000" dirty="0" smtClean="0"/>
          </a:p>
        </p:txBody>
      </p:sp>
      <p:sp>
        <p:nvSpPr>
          <p:cNvPr id="6" name="Footer Placeholder 5"/>
          <p:cNvSpPr>
            <a:spLocks noGrp="1"/>
          </p:cNvSpPr>
          <p:nvPr>
            <p:ph type="ftr" sz="quarter" idx="11"/>
          </p:nvPr>
        </p:nvSpPr>
        <p:spPr/>
        <p:txBody>
          <a:bodyPr/>
          <a:lstStyle/>
          <a:p>
            <a:pPr lvl="0"/>
            <a:r>
              <a:rPr lang="en-GB" dirty="0">
                <a:solidFill>
                  <a:prstClr val="black">
                    <a:tint val="75000"/>
                  </a:prstClr>
                </a:solidFill>
              </a:rPr>
              <a:t>AVAG SEMINAR </a:t>
            </a:r>
            <a:r>
              <a:rPr lang="en-GB" dirty="0" smtClean="0">
                <a:solidFill>
                  <a:prstClr val="black">
                    <a:tint val="75000"/>
                  </a:prstClr>
                </a:solidFill>
              </a:rPr>
              <a:t>2/10/2025</a:t>
            </a:r>
            <a:endParaRPr lang="en-GB" dirty="0">
              <a:solidFill>
                <a:prstClr val="black">
                  <a:tint val="75000"/>
                </a:prstClr>
              </a:solidFill>
            </a:endParaRPr>
          </a:p>
          <a:p>
            <a:endParaRPr lang="en-GB" dirty="0"/>
          </a:p>
        </p:txBody>
      </p:sp>
      <p:sp>
        <p:nvSpPr>
          <p:cNvPr id="7" name="Slide Number Placeholder 6"/>
          <p:cNvSpPr>
            <a:spLocks noGrp="1"/>
          </p:cNvSpPr>
          <p:nvPr>
            <p:ph type="sldNum" sz="quarter" idx="12"/>
          </p:nvPr>
        </p:nvSpPr>
        <p:spPr/>
        <p:txBody>
          <a:bodyPr/>
          <a:lstStyle/>
          <a:p>
            <a:fld id="{F498009A-1808-46F7-BA64-F98A5FAC4951}" type="slidenum">
              <a:rPr lang="en-GB" smtClean="0"/>
              <a:t>4</a:t>
            </a:fld>
            <a:endParaRPr lang="en-GB"/>
          </a:p>
        </p:txBody>
      </p:sp>
    </p:spTree>
    <p:extLst>
      <p:ext uri="{BB962C8B-B14F-4D97-AF65-F5344CB8AC3E}">
        <p14:creationId xmlns:p14="http://schemas.microsoft.com/office/powerpoint/2010/main" val="3600539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1520" y="274638"/>
            <a:ext cx="8435280" cy="1143000"/>
          </a:xfrm>
          <a:solidFill>
            <a:schemeClr val="accent2">
              <a:lumMod val="40000"/>
              <a:lumOff val="60000"/>
            </a:schemeClr>
          </a:solidFill>
        </p:spPr>
        <p:txBody>
          <a:bodyPr>
            <a:normAutofit/>
          </a:bodyPr>
          <a:lstStyle/>
          <a:p>
            <a:r>
              <a:rPr lang="en-GB" sz="3200" dirty="0" smtClean="0"/>
              <a:t>From EBITDA to Cash Flows </a:t>
            </a:r>
            <a:endParaRPr lang="en-GB" sz="3200" dirty="0"/>
          </a:p>
        </p:txBody>
      </p:sp>
      <p:sp>
        <p:nvSpPr>
          <p:cNvPr id="5" name="Content Placeholder 4"/>
          <p:cNvSpPr>
            <a:spLocks noGrp="1"/>
          </p:cNvSpPr>
          <p:nvPr>
            <p:ph idx="1"/>
          </p:nvPr>
        </p:nvSpPr>
        <p:spPr>
          <a:xfrm>
            <a:off x="251520" y="1600200"/>
            <a:ext cx="8712968" cy="4525963"/>
          </a:xfrm>
          <a:solidFill>
            <a:schemeClr val="accent3">
              <a:lumMod val="40000"/>
              <a:lumOff val="60000"/>
            </a:schemeClr>
          </a:solidFill>
        </p:spPr>
        <p:txBody>
          <a:bodyPr>
            <a:normAutofit/>
          </a:bodyPr>
          <a:lstStyle/>
          <a:p>
            <a:pPr marL="0" indent="0">
              <a:buNone/>
            </a:pPr>
            <a:r>
              <a:rPr lang="en-GB" sz="3000" dirty="0" smtClean="0"/>
              <a:t>EBITDA = Accounting metric worth analysing in depth</a:t>
            </a:r>
          </a:p>
          <a:p>
            <a:pPr algn="just">
              <a:buFontTx/>
              <a:buChar char="-"/>
            </a:pPr>
            <a:r>
              <a:rPr lang="en-GB" sz="3000" dirty="0" smtClean="0"/>
              <a:t>Past performance 3-5years</a:t>
            </a:r>
          </a:p>
          <a:p>
            <a:pPr algn="just">
              <a:buFontTx/>
              <a:buChar char="-"/>
            </a:pPr>
            <a:r>
              <a:rPr lang="en-GB" sz="3000" dirty="0" smtClean="0"/>
              <a:t>Adjustments for one – off items such as: restructuring costs, non-recurring revenue &amp; expenses</a:t>
            </a:r>
          </a:p>
          <a:p>
            <a:pPr algn="just">
              <a:buFontTx/>
              <a:buChar char="-"/>
            </a:pPr>
            <a:r>
              <a:rPr lang="en-GB" sz="3000" dirty="0" smtClean="0"/>
              <a:t>Discussion </a:t>
            </a:r>
            <a:r>
              <a:rPr lang="en-GB" sz="3000" dirty="0"/>
              <a:t>with management on future plans</a:t>
            </a:r>
          </a:p>
          <a:p>
            <a:pPr>
              <a:buFontTx/>
              <a:buChar char="-"/>
            </a:pPr>
            <a:endParaRPr lang="en-GB" sz="3000" dirty="0" smtClean="0"/>
          </a:p>
          <a:p>
            <a:pPr>
              <a:buFontTx/>
              <a:buChar char="-"/>
            </a:pPr>
            <a:endParaRPr lang="en-GB" sz="3000" dirty="0" smtClean="0"/>
          </a:p>
        </p:txBody>
      </p:sp>
      <p:sp>
        <p:nvSpPr>
          <p:cNvPr id="6" name="Footer Placeholder 5"/>
          <p:cNvSpPr>
            <a:spLocks noGrp="1"/>
          </p:cNvSpPr>
          <p:nvPr>
            <p:ph type="ftr" sz="quarter" idx="11"/>
          </p:nvPr>
        </p:nvSpPr>
        <p:spPr/>
        <p:txBody>
          <a:bodyPr/>
          <a:lstStyle/>
          <a:p>
            <a:pPr lvl="0"/>
            <a:r>
              <a:rPr lang="en-GB" dirty="0">
                <a:solidFill>
                  <a:prstClr val="black">
                    <a:tint val="75000"/>
                  </a:prstClr>
                </a:solidFill>
              </a:rPr>
              <a:t>AVAG SEMINAR </a:t>
            </a:r>
            <a:r>
              <a:rPr lang="en-GB" dirty="0" smtClean="0">
                <a:solidFill>
                  <a:prstClr val="black">
                    <a:tint val="75000"/>
                  </a:prstClr>
                </a:solidFill>
              </a:rPr>
              <a:t>2/10/2025</a:t>
            </a:r>
            <a:endParaRPr lang="en-GB" dirty="0">
              <a:solidFill>
                <a:prstClr val="black">
                  <a:tint val="75000"/>
                </a:prstClr>
              </a:solidFill>
            </a:endParaRPr>
          </a:p>
          <a:p>
            <a:endParaRPr lang="en-GB" dirty="0"/>
          </a:p>
        </p:txBody>
      </p:sp>
      <p:sp>
        <p:nvSpPr>
          <p:cNvPr id="7" name="Slide Number Placeholder 6"/>
          <p:cNvSpPr>
            <a:spLocks noGrp="1"/>
          </p:cNvSpPr>
          <p:nvPr>
            <p:ph type="sldNum" sz="quarter" idx="12"/>
          </p:nvPr>
        </p:nvSpPr>
        <p:spPr/>
        <p:txBody>
          <a:bodyPr/>
          <a:lstStyle/>
          <a:p>
            <a:fld id="{F498009A-1808-46F7-BA64-F98A5FAC4951}" type="slidenum">
              <a:rPr lang="en-GB" smtClean="0"/>
              <a:t>5</a:t>
            </a:fld>
            <a:endParaRPr lang="en-GB"/>
          </a:p>
        </p:txBody>
      </p:sp>
    </p:spTree>
    <p:extLst>
      <p:ext uri="{BB962C8B-B14F-4D97-AF65-F5344CB8AC3E}">
        <p14:creationId xmlns:p14="http://schemas.microsoft.com/office/powerpoint/2010/main" val="30811238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1520" y="274638"/>
            <a:ext cx="8435280" cy="1143000"/>
          </a:xfrm>
          <a:solidFill>
            <a:schemeClr val="accent2">
              <a:lumMod val="40000"/>
              <a:lumOff val="60000"/>
            </a:schemeClr>
          </a:solidFill>
        </p:spPr>
        <p:txBody>
          <a:bodyPr>
            <a:normAutofit/>
          </a:bodyPr>
          <a:lstStyle/>
          <a:p>
            <a:r>
              <a:rPr lang="en-GB" sz="3200" dirty="0" smtClean="0"/>
              <a:t>Impact of external environment to EBITDA &amp; Cash flows </a:t>
            </a:r>
            <a:endParaRPr lang="en-GB" sz="3200" dirty="0"/>
          </a:p>
        </p:txBody>
      </p:sp>
      <p:sp>
        <p:nvSpPr>
          <p:cNvPr id="5" name="Content Placeholder 4"/>
          <p:cNvSpPr>
            <a:spLocks noGrp="1"/>
          </p:cNvSpPr>
          <p:nvPr>
            <p:ph idx="1"/>
          </p:nvPr>
        </p:nvSpPr>
        <p:spPr>
          <a:xfrm>
            <a:off x="251520" y="1600200"/>
            <a:ext cx="8712968" cy="4525963"/>
          </a:xfrm>
          <a:solidFill>
            <a:schemeClr val="accent3">
              <a:lumMod val="40000"/>
              <a:lumOff val="60000"/>
            </a:schemeClr>
          </a:solidFill>
        </p:spPr>
        <p:txBody>
          <a:bodyPr>
            <a:normAutofit/>
          </a:bodyPr>
          <a:lstStyle/>
          <a:p>
            <a:pPr marL="0" indent="0">
              <a:buNone/>
            </a:pPr>
            <a:r>
              <a:rPr lang="en-GB" sz="3000" dirty="0"/>
              <a:t>F</a:t>
            </a:r>
            <a:r>
              <a:rPr lang="en-GB" sz="3000" dirty="0" smtClean="0"/>
              <a:t>ocused analysis of external environment:</a:t>
            </a:r>
          </a:p>
          <a:p>
            <a:pPr>
              <a:buFontTx/>
              <a:buChar char="-"/>
            </a:pPr>
            <a:r>
              <a:rPr lang="en-GB" sz="3000" dirty="0" smtClean="0"/>
              <a:t>General economic conditions</a:t>
            </a:r>
          </a:p>
          <a:p>
            <a:pPr>
              <a:buFontTx/>
              <a:buChar char="-"/>
            </a:pPr>
            <a:r>
              <a:rPr lang="en-GB" sz="3000" dirty="0" smtClean="0"/>
              <a:t>Industry analysis &amp; trends</a:t>
            </a:r>
          </a:p>
          <a:p>
            <a:pPr>
              <a:buFontTx/>
              <a:buChar char="-"/>
            </a:pPr>
            <a:r>
              <a:rPr lang="en-GB" sz="3000" dirty="0" smtClean="0"/>
              <a:t>Competition</a:t>
            </a:r>
          </a:p>
          <a:p>
            <a:pPr>
              <a:buFontTx/>
              <a:buChar char="-"/>
            </a:pPr>
            <a:r>
              <a:rPr lang="en-GB" sz="3000" dirty="0" smtClean="0"/>
              <a:t>Discussion with management on competitive </a:t>
            </a:r>
            <a:r>
              <a:rPr lang="en-GB" sz="3000" dirty="0" smtClean="0"/>
              <a:t>advantage</a:t>
            </a:r>
          </a:p>
          <a:p>
            <a:pPr>
              <a:buFontTx/>
              <a:buChar char="-"/>
            </a:pPr>
            <a:r>
              <a:rPr lang="en-GB" sz="3000" dirty="0" smtClean="0"/>
              <a:t>Publicly available data such Bank of Greece, ICAP etc.</a:t>
            </a:r>
            <a:endParaRPr lang="en-GB" sz="3000" dirty="0" smtClean="0"/>
          </a:p>
          <a:p>
            <a:pPr marL="0" indent="0">
              <a:buNone/>
            </a:pPr>
            <a:endParaRPr lang="en-GB" sz="3000" dirty="0" smtClean="0"/>
          </a:p>
          <a:p>
            <a:pPr>
              <a:buFontTx/>
              <a:buChar char="-"/>
            </a:pPr>
            <a:endParaRPr lang="en-GB" sz="3000" dirty="0" smtClean="0"/>
          </a:p>
        </p:txBody>
      </p:sp>
      <p:sp>
        <p:nvSpPr>
          <p:cNvPr id="6" name="Footer Placeholder 5"/>
          <p:cNvSpPr>
            <a:spLocks noGrp="1"/>
          </p:cNvSpPr>
          <p:nvPr>
            <p:ph type="ftr" sz="quarter" idx="11"/>
          </p:nvPr>
        </p:nvSpPr>
        <p:spPr/>
        <p:txBody>
          <a:bodyPr/>
          <a:lstStyle/>
          <a:p>
            <a:pPr lvl="0"/>
            <a:r>
              <a:rPr lang="en-GB" dirty="0">
                <a:solidFill>
                  <a:prstClr val="black">
                    <a:tint val="75000"/>
                  </a:prstClr>
                </a:solidFill>
              </a:rPr>
              <a:t>AVAG SEMINAR </a:t>
            </a:r>
            <a:r>
              <a:rPr lang="en-GB" dirty="0" smtClean="0">
                <a:solidFill>
                  <a:prstClr val="black">
                    <a:tint val="75000"/>
                  </a:prstClr>
                </a:solidFill>
              </a:rPr>
              <a:t>2/10/2025</a:t>
            </a:r>
            <a:endParaRPr lang="en-GB" dirty="0">
              <a:solidFill>
                <a:prstClr val="black">
                  <a:tint val="75000"/>
                </a:prstClr>
              </a:solidFill>
            </a:endParaRPr>
          </a:p>
          <a:p>
            <a:endParaRPr lang="en-GB" dirty="0"/>
          </a:p>
        </p:txBody>
      </p:sp>
      <p:sp>
        <p:nvSpPr>
          <p:cNvPr id="7" name="Slide Number Placeholder 6"/>
          <p:cNvSpPr>
            <a:spLocks noGrp="1"/>
          </p:cNvSpPr>
          <p:nvPr>
            <p:ph type="sldNum" sz="quarter" idx="12"/>
          </p:nvPr>
        </p:nvSpPr>
        <p:spPr/>
        <p:txBody>
          <a:bodyPr/>
          <a:lstStyle/>
          <a:p>
            <a:fld id="{F498009A-1808-46F7-BA64-F98A5FAC4951}" type="slidenum">
              <a:rPr lang="en-GB" smtClean="0"/>
              <a:t>6</a:t>
            </a:fld>
            <a:endParaRPr lang="en-GB"/>
          </a:p>
        </p:txBody>
      </p:sp>
    </p:spTree>
    <p:extLst>
      <p:ext uri="{BB962C8B-B14F-4D97-AF65-F5344CB8AC3E}">
        <p14:creationId xmlns:p14="http://schemas.microsoft.com/office/powerpoint/2010/main" val="507182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accent2">
              <a:lumMod val="40000"/>
              <a:lumOff val="60000"/>
            </a:schemeClr>
          </a:solidFill>
        </p:spPr>
        <p:txBody>
          <a:bodyPr>
            <a:normAutofit/>
          </a:bodyPr>
          <a:lstStyle/>
          <a:p>
            <a:r>
              <a:rPr lang="en-GB" dirty="0" smtClean="0"/>
              <a:t>WACC definition</a:t>
            </a:r>
            <a:endParaRPr lang="en-GB" dirty="0"/>
          </a:p>
        </p:txBody>
      </p:sp>
      <p:sp>
        <p:nvSpPr>
          <p:cNvPr id="5" name="Content Placeholder 4"/>
          <p:cNvSpPr>
            <a:spLocks noGrp="1"/>
          </p:cNvSpPr>
          <p:nvPr>
            <p:ph idx="1"/>
          </p:nvPr>
        </p:nvSpPr>
        <p:spPr>
          <a:solidFill>
            <a:schemeClr val="accent3">
              <a:lumMod val="40000"/>
              <a:lumOff val="60000"/>
            </a:schemeClr>
          </a:solidFill>
        </p:spPr>
        <p:txBody>
          <a:bodyPr/>
          <a:lstStyle/>
          <a:p>
            <a:r>
              <a:rPr lang="en-GB" b="0" i="1" u="none" strike="noStrike" baseline="0" dirty="0" smtClean="0">
                <a:latin typeface="Helvetica-Oblique"/>
              </a:rPr>
              <a:t>"</a:t>
            </a:r>
            <a:r>
              <a:rPr lang="en-GB" b="0" i="1" u="none" strike="noStrike" baseline="0" dirty="0" smtClean="0"/>
              <a:t>Cost of capital" is defined as "the opportunity cost of all capital invested in an enterprise.“</a:t>
            </a:r>
          </a:p>
          <a:p>
            <a:r>
              <a:rPr lang="en-GB" b="0" i="0" u="none" strike="noStrike" baseline="0" dirty="0" smtClean="0"/>
              <a:t>Opportunity cost is what you give up as a consequence of your decision to use a scarce resource</a:t>
            </a:r>
            <a:r>
              <a:rPr lang="en-GB" b="0" i="0" u="none" strike="noStrike" dirty="0" smtClean="0"/>
              <a:t> </a:t>
            </a:r>
            <a:r>
              <a:rPr lang="en-GB" b="0" i="0" u="none" strike="noStrike" baseline="0" dirty="0" smtClean="0"/>
              <a:t>in a particular way.</a:t>
            </a:r>
          </a:p>
          <a:p>
            <a:r>
              <a:rPr lang="en-GB" dirty="0" smtClean="0"/>
              <a:t>Sources of capital: Equity – Debt - Grants</a:t>
            </a:r>
          </a:p>
        </p:txBody>
      </p:sp>
      <p:sp>
        <p:nvSpPr>
          <p:cNvPr id="2" name="Footer Placeholder 1"/>
          <p:cNvSpPr>
            <a:spLocks noGrp="1"/>
          </p:cNvSpPr>
          <p:nvPr>
            <p:ph type="ftr" sz="quarter" idx="11"/>
          </p:nvPr>
        </p:nvSpPr>
        <p:spPr/>
        <p:txBody>
          <a:bodyPr/>
          <a:lstStyle/>
          <a:p>
            <a:pPr lvl="0"/>
            <a:r>
              <a:rPr lang="en-GB" dirty="0">
                <a:solidFill>
                  <a:prstClr val="black">
                    <a:tint val="75000"/>
                  </a:prstClr>
                </a:solidFill>
              </a:rPr>
              <a:t>AVAG SEMINAR </a:t>
            </a:r>
            <a:r>
              <a:rPr lang="en-GB" dirty="0" smtClean="0">
                <a:solidFill>
                  <a:prstClr val="black">
                    <a:tint val="75000"/>
                  </a:prstClr>
                </a:solidFill>
              </a:rPr>
              <a:t>2/10/2025</a:t>
            </a:r>
            <a:endParaRPr lang="en-GB" dirty="0">
              <a:solidFill>
                <a:prstClr val="black">
                  <a:tint val="75000"/>
                </a:prstClr>
              </a:solidFill>
            </a:endParaRPr>
          </a:p>
          <a:p>
            <a:endParaRPr lang="en-GB" dirty="0"/>
          </a:p>
        </p:txBody>
      </p:sp>
      <p:sp>
        <p:nvSpPr>
          <p:cNvPr id="3" name="Slide Number Placeholder 2"/>
          <p:cNvSpPr>
            <a:spLocks noGrp="1"/>
          </p:cNvSpPr>
          <p:nvPr>
            <p:ph type="sldNum" sz="quarter" idx="12"/>
          </p:nvPr>
        </p:nvSpPr>
        <p:spPr/>
        <p:txBody>
          <a:bodyPr/>
          <a:lstStyle/>
          <a:p>
            <a:fld id="{F498009A-1808-46F7-BA64-F98A5FAC4951}" type="slidenum">
              <a:rPr lang="en-GB" smtClean="0"/>
              <a:t>7</a:t>
            </a:fld>
            <a:endParaRPr lang="en-GB"/>
          </a:p>
        </p:txBody>
      </p:sp>
    </p:spTree>
    <p:extLst>
      <p:ext uri="{BB962C8B-B14F-4D97-AF65-F5344CB8AC3E}">
        <p14:creationId xmlns:p14="http://schemas.microsoft.com/office/powerpoint/2010/main" val="24297625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accent2">
              <a:lumMod val="40000"/>
              <a:lumOff val="60000"/>
            </a:schemeClr>
          </a:solidFill>
        </p:spPr>
        <p:txBody>
          <a:bodyPr>
            <a:normAutofit/>
          </a:bodyPr>
          <a:lstStyle/>
          <a:p>
            <a:r>
              <a:rPr lang="en-GB" dirty="0" smtClean="0"/>
              <a:t>WACC Component A Cost of Equity</a:t>
            </a:r>
            <a:endParaRPr lang="en-GB" dirty="0"/>
          </a:p>
        </p:txBody>
      </p:sp>
      <p:sp>
        <p:nvSpPr>
          <p:cNvPr id="5" name="Content Placeholder 4"/>
          <p:cNvSpPr>
            <a:spLocks noGrp="1"/>
          </p:cNvSpPr>
          <p:nvPr>
            <p:ph idx="1"/>
          </p:nvPr>
        </p:nvSpPr>
        <p:spPr>
          <a:xfrm>
            <a:off x="323528" y="1600200"/>
            <a:ext cx="8568952" cy="4709120"/>
          </a:xfrm>
          <a:solidFill>
            <a:schemeClr val="accent3">
              <a:lumMod val="40000"/>
              <a:lumOff val="60000"/>
            </a:schemeClr>
          </a:solidFill>
        </p:spPr>
        <p:txBody>
          <a:bodyPr>
            <a:noAutofit/>
          </a:bodyPr>
          <a:lstStyle/>
          <a:p>
            <a:r>
              <a:rPr lang="en-GB" sz="2400" b="0" i="0" u="none" strike="noStrike" baseline="0" dirty="0" smtClean="0">
                <a:solidFill>
                  <a:srgbClr val="000000"/>
                </a:solidFill>
              </a:rPr>
              <a:t>Expected return = </a:t>
            </a:r>
          </a:p>
          <a:p>
            <a:pPr marL="0" indent="0">
              <a:buNone/>
            </a:pPr>
            <a:r>
              <a:rPr lang="en-GB" sz="2400" dirty="0">
                <a:solidFill>
                  <a:srgbClr val="000000"/>
                </a:solidFill>
              </a:rPr>
              <a:t>	</a:t>
            </a:r>
            <a:r>
              <a:rPr lang="en-GB" sz="2400" b="0" i="0" u="none" strike="noStrike" baseline="0" dirty="0" smtClean="0">
                <a:solidFill>
                  <a:srgbClr val="000000"/>
                </a:solidFill>
              </a:rPr>
              <a:t>Risk-free rate + β x ERP (Market return – Risk-free rate) </a:t>
            </a:r>
          </a:p>
          <a:p>
            <a:r>
              <a:rPr lang="en-GB" sz="2400" b="0" i="0" u="none" strike="noStrike" baseline="0" dirty="0" smtClean="0">
                <a:solidFill>
                  <a:srgbClr val="000000"/>
                </a:solidFill>
              </a:rPr>
              <a:t>The best proxy for the risk-free rate is a yield on a long-term (10years), default-free government fixed-income security. </a:t>
            </a:r>
          </a:p>
          <a:p>
            <a:r>
              <a:rPr lang="en-GB" sz="2400" b="0" i="0" u="none" strike="noStrike" baseline="0" dirty="0" smtClean="0">
                <a:solidFill>
                  <a:srgbClr val="000000"/>
                </a:solidFill>
              </a:rPr>
              <a:t>The ERP is the difference between the return of the equity market and the return of the risk-free asset.</a:t>
            </a:r>
          </a:p>
          <a:p>
            <a:r>
              <a:rPr lang="en-GB" sz="2400" b="0" i="0" u="none" strike="noStrike" baseline="0" dirty="0" smtClean="0">
                <a:solidFill>
                  <a:srgbClr val="000000"/>
                </a:solidFill>
              </a:rPr>
              <a:t>Beta measures the return of an individual security relative to the return on the market index. It reflects financial elasticity. You calculate a historical beta by doing a regression analysis with the market’s total returns as the independent variable (x-axis) and the asset’s total returns as the dependent variable (y-axis). The slope of the best-fit line is the beta</a:t>
            </a:r>
            <a:endParaRPr lang="en-GB" sz="2400" dirty="0"/>
          </a:p>
        </p:txBody>
      </p:sp>
      <p:sp>
        <p:nvSpPr>
          <p:cNvPr id="2" name="Footer Placeholder 1"/>
          <p:cNvSpPr>
            <a:spLocks noGrp="1"/>
          </p:cNvSpPr>
          <p:nvPr>
            <p:ph type="ftr" sz="quarter" idx="11"/>
          </p:nvPr>
        </p:nvSpPr>
        <p:spPr/>
        <p:txBody>
          <a:bodyPr/>
          <a:lstStyle/>
          <a:p>
            <a:pPr lvl="0"/>
            <a:r>
              <a:rPr lang="en-GB" dirty="0">
                <a:solidFill>
                  <a:prstClr val="black">
                    <a:tint val="75000"/>
                  </a:prstClr>
                </a:solidFill>
              </a:rPr>
              <a:t>AVAG SEMINAR </a:t>
            </a:r>
            <a:r>
              <a:rPr lang="en-GB" dirty="0" smtClean="0">
                <a:solidFill>
                  <a:prstClr val="black">
                    <a:tint val="75000"/>
                  </a:prstClr>
                </a:solidFill>
              </a:rPr>
              <a:t>2/10/2025</a:t>
            </a:r>
            <a:endParaRPr lang="en-GB" dirty="0">
              <a:solidFill>
                <a:prstClr val="black">
                  <a:tint val="75000"/>
                </a:prstClr>
              </a:solidFill>
            </a:endParaRPr>
          </a:p>
          <a:p>
            <a:endParaRPr lang="en-GB" dirty="0"/>
          </a:p>
        </p:txBody>
      </p:sp>
      <p:sp>
        <p:nvSpPr>
          <p:cNvPr id="3" name="Slide Number Placeholder 2"/>
          <p:cNvSpPr>
            <a:spLocks noGrp="1"/>
          </p:cNvSpPr>
          <p:nvPr>
            <p:ph type="sldNum" sz="quarter" idx="12"/>
          </p:nvPr>
        </p:nvSpPr>
        <p:spPr/>
        <p:txBody>
          <a:bodyPr/>
          <a:lstStyle/>
          <a:p>
            <a:fld id="{F498009A-1808-46F7-BA64-F98A5FAC4951}" type="slidenum">
              <a:rPr lang="en-GB" smtClean="0"/>
              <a:t>8</a:t>
            </a:fld>
            <a:endParaRPr lang="en-GB"/>
          </a:p>
        </p:txBody>
      </p:sp>
    </p:spTree>
    <p:extLst>
      <p:ext uri="{BB962C8B-B14F-4D97-AF65-F5344CB8AC3E}">
        <p14:creationId xmlns:p14="http://schemas.microsoft.com/office/powerpoint/2010/main" val="39015923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accent2">
              <a:lumMod val="40000"/>
              <a:lumOff val="60000"/>
            </a:schemeClr>
          </a:solidFill>
        </p:spPr>
        <p:txBody>
          <a:bodyPr>
            <a:normAutofit/>
          </a:bodyPr>
          <a:lstStyle/>
          <a:p>
            <a:r>
              <a:rPr lang="en-GB" dirty="0" smtClean="0"/>
              <a:t>WACC component A Cost of Equity</a:t>
            </a:r>
            <a:endParaRPr lang="en-GB" dirty="0"/>
          </a:p>
        </p:txBody>
      </p:sp>
      <p:sp>
        <p:nvSpPr>
          <p:cNvPr id="5" name="Content Placeholder 4"/>
          <p:cNvSpPr>
            <a:spLocks noGrp="1"/>
          </p:cNvSpPr>
          <p:nvPr>
            <p:ph idx="1"/>
          </p:nvPr>
        </p:nvSpPr>
        <p:spPr>
          <a:solidFill>
            <a:schemeClr val="accent3">
              <a:lumMod val="40000"/>
              <a:lumOff val="60000"/>
            </a:schemeClr>
          </a:solidFill>
        </p:spPr>
        <p:txBody>
          <a:bodyPr>
            <a:noAutofit/>
          </a:bodyPr>
          <a:lstStyle/>
          <a:p>
            <a:pPr marL="0" indent="0">
              <a:buNone/>
            </a:pPr>
            <a:r>
              <a:rPr lang="en-GB" sz="2400" b="1" i="0" u="none" strike="noStrike" baseline="0" dirty="0" smtClean="0">
                <a:solidFill>
                  <a:srgbClr val="000000"/>
                </a:solidFill>
              </a:rPr>
              <a:t>1. </a:t>
            </a:r>
            <a:r>
              <a:rPr lang="en-GB" sz="2400" b="1" i="0" u="none" strike="noStrike" baseline="0" dirty="0" smtClean="0">
                <a:solidFill>
                  <a:srgbClr val="000000"/>
                </a:solidFill>
              </a:rPr>
              <a:t>Un-lever </a:t>
            </a:r>
            <a:r>
              <a:rPr lang="en-GB" sz="2400" b="1" i="0" u="none" strike="noStrike" baseline="0" dirty="0" smtClean="0">
                <a:solidFill>
                  <a:srgbClr val="000000"/>
                </a:solidFill>
              </a:rPr>
              <a:t>the beta. </a:t>
            </a:r>
            <a:r>
              <a:rPr lang="en-GB" sz="2400" b="0" i="0" u="none" strike="noStrike" baseline="0" dirty="0" smtClean="0">
                <a:solidFill>
                  <a:srgbClr val="000000"/>
                </a:solidFill>
              </a:rPr>
              <a:t>A company’s beta combines business risk and financial risk. We want to measure business risk first, so we need to remove the effect of financial leverage from the beta. </a:t>
            </a:r>
          </a:p>
          <a:p>
            <a:pPr marL="0" indent="0">
              <a:buNone/>
            </a:pPr>
            <a:r>
              <a:rPr lang="de-DE" sz="2400" b="0" i="0" u="none" strike="noStrike" baseline="0" dirty="0" smtClean="0">
                <a:solidFill>
                  <a:srgbClr val="000000"/>
                </a:solidFill>
              </a:rPr>
              <a:t>	βU = βL/[1 + (1 – T) D/E)] </a:t>
            </a:r>
          </a:p>
          <a:p>
            <a:pPr marL="0" indent="0">
              <a:buNone/>
            </a:pPr>
            <a:r>
              <a:rPr lang="en-GB" sz="2400" b="0" i="0" u="none" strike="noStrike" baseline="0" dirty="0" smtClean="0">
                <a:solidFill>
                  <a:srgbClr val="000000"/>
                </a:solidFill>
              </a:rPr>
              <a:t>	Where: </a:t>
            </a:r>
          </a:p>
          <a:p>
            <a:pPr marL="0" indent="0">
              <a:buNone/>
            </a:pPr>
            <a:r>
              <a:rPr lang="en-GB" sz="2400" b="0" i="0" u="none" strike="noStrike" baseline="0" dirty="0" smtClean="0">
                <a:solidFill>
                  <a:srgbClr val="000000"/>
                </a:solidFill>
              </a:rPr>
              <a:t>	</a:t>
            </a:r>
            <a:r>
              <a:rPr lang="el-GR" sz="2400" b="0" i="0" u="none" strike="noStrike" baseline="0" dirty="0" smtClean="0">
                <a:solidFill>
                  <a:srgbClr val="000000"/>
                </a:solidFill>
              </a:rPr>
              <a:t>β</a:t>
            </a:r>
            <a:r>
              <a:rPr lang="en-GB" sz="2400" b="0" i="0" u="none" strike="noStrike" baseline="0" dirty="0" smtClean="0">
                <a:solidFill>
                  <a:srgbClr val="000000"/>
                </a:solidFill>
              </a:rPr>
              <a:t>U = Beta unlevered </a:t>
            </a:r>
          </a:p>
          <a:p>
            <a:pPr marL="0" indent="0">
              <a:buNone/>
            </a:pPr>
            <a:r>
              <a:rPr lang="en-GB" sz="2400" b="0" i="0" u="none" strike="noStrike" baseline="0" dirty="0" smtClean="0">
                <a:solidFill>
                  <a:srgbClr val="000000"/>
                </a:solidFill>
              </a:rPr>
              <a:t>	</a:t>
            </a:r>
            <a:r>
              <a:rPr lang="el-GR" sz="2400" b="0" i="0" u="none" strike="noStrike" baseline="0" dirty="0" smtClean="0">
                <a:solidFill>
                  <a:srgbClr val="000000"/>
                </a:solidFill>
              </a:rPr>
              <a:t>β</a:t>
            </a:r>
            <a:r>
              <a:rPr lang="en-GB" sz="2400" b="0" i="0" u="none" strike="noStrike" baseline="0" dirty="0" smtClean="0">
                <a:solidFill>
                  <a:srgbClr val="000000"/>
                </a:solidFill>
              </a:rPr>
              <a:t>L = Beta levered </a:t>
            </a:r>
          </a:p>
          <a:p>
            <a:pPr marL="0" indent="0">
              <a:buNone/>
            </a:pPr>
            <a:r>
              <a:rPr lang="en-GB" sz="2400" b="0" i="0" u="none" strike="noStrike" baseline="0" dirty="0" smtClean="0">
                <a:solidFill>
                  <a:srgbClr val="000000"/>
                </a:solidFill>
              </a:rPr>
              <a:t>	T = Tax rate </a:t>
            </a:r>
          </a:p>
          <a:p>
            <a:pPr marL="0" indent="0">
              <a:buNone/>
            </a:pPr>
            <a:r>
              <a:rPr lang="en-GB" sz="2400" b="0" i="0" u="none" strike="noStrike" baseline="0" dirty="0" smtClean="0">
                <a:solidFill>
                  <a:srgbClr val="000000"/>
                </a:solidFill>
              </a:rPr>
              <a:t>	D = Market value of debt </a:t>
            </a:r>
          </a:p>
          <a:p>
            <a:pPr marL="0" indent="0">
              <a:buNone/>
            </a:pPr>
            <a:r>
              <a:rPr lang="en-GB" sz="2400" b="0" i="0" u="none" strike="noStrike" baseline="0" dirty="0" smtClean="0">
                <a:solidFill>
                  <a:srgbClr val="000000"/>
                </a:solidFill>
              </a:rPr>
              <a:t>	E = Market value of equity </a:t>
            </a:r>
            <a:endParaRPr lang="en-GB" sz="2400" dirty="0" smtClean="0"/>
          </a:p>
        </p:txBody>
      </p:sp>
      <p:sp>
        <p:nvSpPr>
          <p:cNvPr id="2" name="Footer Placeholder 1"/>
          <p:cNvSpPr>
            <a:spLocks noGrp="1"/>
          </p:cNvSpPr>
          <p:nvPr>
            <p:ph type="ftr" sz="quarter" idx="11"/>
          </p:nvPr>
        </p:nvSpPr>
        <p:spPr/>
        <p:txBody>
          <a:bodyPr/>
          <a:lstStyle/>
          <a:p>
            <a:pPr lvl="0"/>
            <a:r>
              <a:rPr lang="en-GB" dirty="0">
                <a:solidFill>
                  <a:prstClr val="black">
                    <a:tint val="75000"/>
                  </a:prstClr>
                </a:solidFill>
              </a:rPr>
              <a:t>AVAG SEMINAR </a:t>
            </a:r>
            <a:r>
              <a:rPr lang="en-GB" dirty="0" smtClean="0">
                <a:solidFill>
                  <a:prstClr val="black">
                    <a:tint val="75000"/>
                  </a:prstClr>
                </a:solidFill>
              </a:rPr>
              <a:t>2/10/2025</a:t>
            </a:r>
            <a:endParaRPr lang="en-GB" dirty="0">
              <a:solidFill>
                <a:prstClr val="black">
                  <a:tint val="75000"/>
                </a:prstClr>
              </a:solidFill>
            </a:endParaRPr>
          </a:p>
          <a:p>
            <a:endParaRPr lang="en-GB" dirty="0"/>
          </a:p>
        </p:txBody>
      </p:sp>
      <p:sp>
        <p:nvSpPr>
          <p:cNvPr id="3" name="Slide Number Placeholder 2"/>
          <p:cNvSpPr>
            <a:spLocks noGrp="1"/>
          </p:cNvSpPr>
          <p:nvPr>
            <p:ph type="sldNum" sz="quarter" idx="12"/>
          </p:nvPr>
        </p:nvSpPr>
        <p:spPr/>
        <p:txBody>
          <a:bodyPr/>
          <a:lstStyle/>
          <a:p>
            <a:fld id="{F498009A-1808-46F7-BA64-F98A5FAC4951}" type="slidenum">
              <a:rPr lang="en-GB" smtClean="0"/>
              <a:t>9</a:t>
            </a:fld>
            <a:endParaRPr lang="en-GB"/>
          </a:p>
        </p:txBody>
      </p:sp>
    </p:spTree>
    <p:extLst>
      <p:ext uri="{BB962C8B-B14F-4D97-AF65-F5344CB8AC3E}">
        <p14:creationId xmlns:p14="http://schemas.microsoft.com/office/powerpoint/2010/main" val="685088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4285</TotalTime>
  <Words>903</Words>
  <Application>Microsoft Office PowerPoint</Application>
  <PresentationFormat>On-screen Show (4:3)</PresentationFormat>
  <Paragraphs>132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From financial statements &amp; business models to values</vt:lpstr>
      <vt:lpstr>From financial statements &amp; business models to values </vt:lpstr>
      <vt:lpstr>From EBITDA to Cash Flows </vt:lpstr>
      <vt:lpstr>From EBITDA to Cash Flows </vt:lpstr>
      <vt:lpstr>From EBITDA to Cash Flows </vt:lpstr>
      <vt:lpstr>Impact of external environment to EBITDA &amp; Cash flows </vt:lpstr>
      <vt:lpstr>WACC definition</vt:lpstr>
      <vt:lpstr>WACC Component A Cost of Equity</vt:lpstr>
      <vt:lpstr>WACC component A Cost of Equity</vt:lpstr>
      <vt:lpstr>WACC component A Cost of Equity</vt:lpstr>
      <vt:lpstr>WACC component A Cost of Equity</vt:lpstr>
      <vt:lpstr>WACC component: Sources of Beta</vt:lpstr>
      <vt:lpstr>WACC component Equity Risk Premium</vt:lpstr>
      <vt:lpstr>WACC component B Cost of Debt</vt:lpstr>
      <vt:lpstr>WACC calculation of Weighted Average</vt:lpstr>
      <vt:lpstr>Use of WACC as a discount rate</vt:lpstr>
      <vt:lpstr>From financial statements &amp; business models to values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WACC and its importance for business valuation</dc:title>
  <dc:creator>George</dc:creator>
  <cp:lastModifiedBy>George</cp:lastModifiedBy>
  <cp:revision>23</cp:revision>
  <dcterms:created xsi:type="dcterms:W3CDTF">2023-09-16T06:08:26Z</dcterms:created>
  <dcterms:modified xsi:type="dcterms:W3CDTF">2025-09-29T05:17:27Z</dcterms:modified>
</cp:coreProperties>
</file>